
<file path=[Content_Types].xml><?xml version="1.0" encoding="utf-8"?>
<Types xmlns="http://schemas.openxmlformats.org/package/2006/content-types">
  <Default Extension="fntdata" ContentType="application/x-fontdata"/>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1"/>
  </p:sldMasterIdLst>
  <p:notesMasterIdLst>
    <p:notesMasterId r:id="rId42"/>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Lst>
  <p:sldSz cx="9144000" cy="5143500" type="screen16x9"/>
  <p:notesSz cx="6858000" cy="9144000"/>
  <p:embeddedFontLst>
    <p:embeddedFont>
      <p:font typeface="Lato" panose="020F0502020204030203" pitchFamily="34" charset="0"/>
      <p:regular r:id="rId43"/>
      <p:bold r:id="rId44"/>
      <p:italic r:id="rId45"/>
      <p:boldItalic r:id="rId46"/>
    </p:embeddedFont>
    <p:embeddedFont>
      <p:font typeface="Raleway" pitchFamily="2" charset="77"/>
      <p:regular r:id="rId47"/>
      <p:bold r:id="rId48"/>
      <p:italic r:id="rId49"/>
      <p:boldItalic r:id="rId50"/>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1"/>
    <p:restoredTop sz="94638"/>
  </p:normalViewPr>
  <p:slideViewPr>
    <p:cSldViewPr snapToGrid="0">
      <p:cViewPr varScale="1">
        <p:scale>
          <a:sx n="177" d="100"/>
          <a:sy n="177" d="100"/>
        </p:scale>
        <p:origin x="304" y="176"/>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47" Type="http://schemas.openxmlformats.org/officeDocument/2006/relationships/font" Target="fonts/font5.fntdata"/><Relationship Id="rId50" Type="http://schemas.openxmlformats.org/officeDocument/2006/relationships/font" Target="fonts/font8.fntdata"/><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font" Target="fonts/font3.fntdata"/><Relationship Id="rId53"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font" Target="fonts/font2.fntdata"/><Relationship Id="rId52"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font" Target="fonts/font1.fntdata"/><Relationship Id="rId48" Type="http://schemas.openxmlformats.org/officeDocument/2006/relationships/font" Target="fonts/font6.fntdata"/><Relationship Id="rId8" Type="http://schemas.openxmlformats.org/officeDocument/2006/relationships/slide" Target="slides/slide7.xml"/><Relationship Id="rId51"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font" Target="fonts/font4.fntdata"/><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font" Target="fonts/font7.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notes"/>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4" name="Google Shape;84;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9"/>
        <p:cNvGrpSpPr/>
        <p:nvPr/>
      </p:nvGrpSpPr>
      <p:grpSpPr>
        <a:xfrm>
          <a:off x="0" y="0"/>
          <a:ext cx="0" cy="0"/>
          <a:chOff x="0" y="0"/>
          <a:chExt cx="0" cy="0"/>
        </a:xfrm>
      </p:grpSpPr>
      <p:sp>
        <p:nvSpPr>
          <p:cNvPr id="140" name="Google Shape;140;g2894e71bac1_0_32: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1" name="Google Shape;141;g2894e71bac1_0_3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5"/>
        <p:cNvGrpSpPr/>
        <p:nvPr/>
      </p:nvGrpSpPr>
      <p:grpSpPr>
        <a:xfrm>
          <a:off x="0" y="0"/>
          <a:ext cx="0" cy="0"/>
          <a:chOff x="0" y="0"/>
          <a:chExt cx="0" cy="0"/>
        </a:xfrm>
      </p:grpSpPr>
      <p:sp>
        <p:nvSpPr>
          <p:cNvPr id="146" name="Google Shape;146;g2894e71bac1_0_38: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7" name="Google Shape;147;g2894e71bac1_0_3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1"/>
        <p:cNvGrpSpPr/>
        <p:nvPr/>
      </p:nvGrpSpPr>
      <p:grpSpPr>
        <a:xfrm>
          <a:off x="0" y="0"/>
          <a:ext cx="0" cy="0"/>
          <a:chOff x="0" y="0"/>
          <a:chExt cx="0" cy="0"/>
        </a:xfrm>
      </p:grpSpPr>
      <p:sp>
        <p:nvSpPr>
          <p:cNvPr id="152" name="Google Shape;152;g2efcb3b00aa_0_39: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3" name="Google Shape;153;g2efcb3b00aa_0_3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7"/>
        <p:cNvGrpSpPr/>
        <p:nvPr/>
      </p:nvGrpSpPr>
      <p:grpSpPr>
        <a:xfrm>
          <a:off x="0" y="0"/>
          <a:ext cx="0" cy="0"/>
          <a:chOff x="0" y="0"/>
          <a:chExt cx="0" cy="0"/>
        </a:xfrm>
      </p:grpSpPr>
      <p:sp>
        <p:nvSpPr>
          <p:cNvPr id="158" name="Google Shape;158;g2efcb3b00aa_0_29: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9" name="Google Shape;159;g2efcb3b00aa_0_2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3"/>
        <p:cNvGrpSpPr/>
        <p:nvPr/>
      </p:nvGrpSpPr>
      <p:grpSpPr>
        <a:xfrm>
          <a:off x="0" y="0"/>
          <a:ext cx="0" cy="0"/>
          <a:chOff x="0" y="0"/>
          <a:chExt cx="0" cy="0"/>
        </a:xfrm>
      </p:grpSpPr>
      <p:sp>
        <p:nvSpPr>
          <p:cNvPr id="164" name="Google Shape;164;g279d7c2e10d_0_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5" name="Google Shape;165;g279d7c2e10d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9"/>
        <p:cNvGrpSpPr/>
        <p:nvPr/>
      </p:nvGrpSpPr>
      <p:grpSpPr>
        <a:xfrm>
          <a:off x="0" y="0"/>
          <a:ext cx="0" cy="0"/>
          <a:chOff x="0" y="0"/>
          <a:chExt cx="0" cy="0"/>
        </a:xfrm>
      </p:grpSpPr>
      <p:sp>
        <p:nvSpPr>
          <p:cNvPr id="170" name="Google Shape;170;g279d7c2e10d_0_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1" name="Google Shape;171;g279d7c2e10d_0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5"/>
        <p:cNvGrpSpPr/>
        <p:nvPr/>
      </p:nvGrpSpPr>
      <p:grpSpPr>
        <a:xfrm>
          <a:off x="0" y="0"/>
          <a:ext cx="0" cy="0"/>
          <a:chOff x="0" y="0"/>
          <a:chExt cx="0" cy="0"/>
        </a:xfrm>
      </p:grpSpPr>
      <p:sp>
        <p:nvSpPr>
          <p:cNvPr id="176" name="Google Shape;176;g2efcb3b00aa_0_1: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7" name="Google Shape;177;g2efcb3b00aa_0_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1"/>
        <p:cNvGrpSpPr/>
        <p:nvPr/>
      </p:nvGrpSpPr>
      <p:grpSpPr>
        <a:xfrm>
          <a:off x="0" y="0"/>
          <a:ext cx="0" cy="0"/>
          <a:chOff x="0" y="0"/>
          <a:chExt cx="0" cy="0"/>
        </a:xfrm>
      </p:grpSpPr>
      <p:sp>
        <p:nvSpPr>
          <p:cNvPr id="182" name="Google Shape;182;g2efcb3b00aa_0_8: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3" name="Google Shape;183;g2efcb3b00aa_0_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7"/>
        <p:cNvGrpSpPr/>
        <p:nvPr/>
      </p:nvGrpSpPr>
      <p:grpSpPr>
        <a:xfrm>
          <a:off x="0" y="0"/>
          <a:ext cx="0" cy="0"/>
          <a:chOff x="0" y="0"/>
          <a:chExt cx="0" cy="0"/>
        </a:xfrm>
      </p:grpSpPr>
      <p:sp>
        <p:nvSpPr>
          <p:cNvPr id="188" name="Google Shape;188;g2efcb3b00aa_0_14: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9" name="Google Shape;189;g2efcb3b00aa_0_1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3"/>
        <p:cNvGrpSpPr/>
        <p:nvPr/>
      </p:nvGrpSpPr>
      <p:grpSpPr>
        <a:xfrm>
          <a:off x="0" y="0"/>
          <a:ext cx="0" cy="0"/>
          <a:chOff x="0" y="0"/>
          <a:chExt cx="0" cy="0"/>
        </a:xfrm>
      </p:grpSpPr>
      <p:sp>
        <p:nvSpPr>
          <p:cNvPr id="194" name="Google Shape;194;g2efcb3b00aa_0_63: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95" name="Google Shape;195;g2efcb3b00aa_0_6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8"/>
        <p:cNvGrpSpPr/>
        <p:nvPr/>
      </p:nvGrpSpPr>
      <p:grpSpPr>
        <a:xfrm>
          <a:off x="0" y="0"/>
          <a:ext cx="0" cy="0"/>
          <a:chOff x="0" y="0"/>
          <a:chExt cx="0" cy="0"/>
        </a:xfrm>
      </p:grpSpPr>
      <p:sp>
        <p:nvSpPr>
          <p:cNvPr id="89" name="Google Shape;89;g2efcb3b00aa_0_46: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0" name="Google Shape;90;g2efcb3b00aa_0_4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9"/>
        <p:cNvGrpSpPr/>
        <p:nvPr/>
      </p:nvGrpSpPr>
      <p:grpSpPr>
        <a:xfrm>
          <a:off x="0" y="0"/>
          <a:ext cx="0" cy="0"/>
          <a:chOff x="0" y="0"/>
          <a:chExt cx="0" cy="0"/>
        </a:xfrm>
      </p:grpSpPr>
      <p:sp>
        <p:nvSpPr>
          <p:cNvPr id="200" name="Google Shape;200;g2efcb3b00aa_0_68: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1" name="Google Shape;201;g2efcb3b00aa_0_6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5"/>
        <p:cNvGrpSpPr/>
        <p:nvPr/>
      </p:nvGrpSpPr>
      <p:grpSpPr>
        <a:xfrm>
          <a:off x="0" y="0"/>
          <a:ext cx="0" cy="0"/>
          <a:chOff x="0" y="0"/>
          <a:chExt cx="0" cy="0"/>
        </a:xfrm>
      </p:grpSpPr>
      <p:sp>
        <p:nvSpPr>
          <p:cNvPr id="206" name="Google Shape;206;g2efcb3b00aa_0_79: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7" name="Google Shape;207;g2efcb3b00aa_0_7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1"/>
        <p:cNvGrpSpPr/>
        <p:nvPr/>
      </p:nvGrpSpPr>
      <p:grpSpPr>
        <a:xfrm>
          <a:off x="0" y="0"/>
          <a:ext cx="0" cy="0"/>
          <a:chOff x="0" y="0"/>
          <a:chExt cx="0" cy="0"/>
        </a:xfrm>
      </p:grpSpPr>
      <p:sp>
        <p:nvSpPr>
          <p:cNvPr id="212" name="Google Shape;212;g2efcb3b00aa_0_84: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13" name="Google Shape;213;g2efcb3b00aa_0_8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7"/>
        <p:cNvGrpSpPr/>
        <p:nvPr/>
      </p:nvGrpSpPr>
      <p:grpSpPr>
        <a:xfrm>
          <a:off x="0" y="0"/>
          <a:ext cx="0" cy="0"/>
          <a:chOff x="0" y="0"/>
          <a:chExt cx="0" cy="0"/>
        </a:xfrm>
      </p:grpSpPr>
      <p:sp>
        <p:nvSpPr>
          <p:cNvPr id="218" name="Google Shape;218;g2efcb3b00aa_0_89: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19" name="Google Shape;219;g2efcb3b00aa_0_8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3"/>
        <p:cNvGrpSpPr/>
        <p:nvPr/>
      </p:nvGrpSpPr>
      <p:grpSpPr>
        <a:xfrm>
          <a:off x="0" y="0"/>
          <a:ext cx="0" cy="0"/>
          <a:chOff x="0" y="0"/>
          <a:chExt cx="0" cy="0"/>
        </a:xfrm>
      </p:grpSpPr>
      <p:sp>
        <p:nvSpPr>
          <p:cNvPr id="224" name="Google Shape;224;g2efcb3b00aa_0_9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25" name="Google Shape;225;g2efcb3b00aa_0_9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9"/>
        <p:cNvGrpSpPr/>
        <p:nvPr/>
      </p:nvGrpSpPr>
      <p:grpSpPr>
        <a:xfrm>
          <a:off x="0" y="0"/>
          <a:ext cx="0" cy="0"/>
          <a:chOff x="0" y="0"/>
          <a:chExt cx="0" cy="0"/>
        </a:xfrm>
      </p:grpSpPr>
      <p:sp>
        <p:nvSpPr>
          <p:cNvPr id="230" name="Google Shape;230;g2efcb3b00aa_0_101: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31" name="Google Shape;231;g2efcb3b00aa_0_10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5"/>
        <p:cNvGrpSpPr/>
        <p:nvPr/>
      </p:nvGrpSpPr>
      <p:grpSpPr>
        <a:xfrm>
          <a:off x="0" y="0"/>
          <a:ext cx="0" cy="0"/>
          <a:chOff x="0" y="0"/>
          <a:chExt cx="0" cy="0"/>
        </a:xfrm>
      </p:grpSpPr>
      <p:sp>
        <p:nvSpPr>
          <p:cNvPr id="236" name="Google Shape;236;g2efcb3b00aa_0_107: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37" name="Google Shape;237;g2efcb3b00aa_0_10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1"/>
        <p:cNvGrpSpPr/>
        <p:nvPr/>
      </p:nvGrpSpPr>
      <p:grpSpPr>
        <a:xfrm>
          <a:off x="0" y="0"/>
          <a:ext cx="0" cy="0"/>
          <a:chOff x="0" y="0"/>
          <a:chExt cx="0" cy="0"/>
        </a:xfrm>
      </p:grpSpPr>
      <p:sp>
        <p:nvSpPr>
          <p:cNvPr id="242" name="Google Shape;242;g2efcb3b00aa_0_112: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43" name="Google Shape;243;g2efcb3b00aa_0_11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7"/>
        <p:cNvGrpSpPr/>
        <p:nvPr/>
      </p:nvGrpSpPr>
      <p:grpSpPr>
        <a:xfrm>
          <a:off x="0" y="0"/>
          <a:ext cx="0" cy="0"/>
          <a:chOff x="0" y="0"/>
          <a:chExt cx="0" cy="0"/>
        </a:xfrm>
      </p:grpSpPr>
      <p:sp>
        <p:nvSpPr>
          <p:cNvPr id="248" name="Google Shape;248;g2efcb3b00aa_0_118: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49" name="Google Shape;249;g2efcb3b00aa_0_11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3"/>
        <p:cNvGrpSpPr/>
        <p:nvPr/>
      </p:nvGrpSpPr>
      <p:grpSpPr>
        <a:xfrm>
          <a:off x="0" y="0"/>
          <a:ext cx="0" cy="0"/>
          <a:chOff x="0" y="0"/>
          <a:chExt cx="0" cy="0"/>
        </a:xfrm>
      </p:grpSpPr>
      <p:sp>
        <p:nvSpPr>
          <p:cNvPr id="254" name="Google Shape;254;g2efcb3b00aa_0_12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55" name="Google Shape;255;g2efcb3b00aa_0_12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5"/>
        <p:cNvGrpSpPr/>
        <p:nvPr/>
      </p:nvGrpSpPr>
      <p:grpSpPr>
        <a:xfrm>
          <a:off x="0" y="0"/>
          <a:ext cx="0" cy="0"/>
          <a:chOff x="0" y="0"/>
          <a:chExt cx="0" cy="0"/>
        </a:xfrm>
      </p:grpSpPr>
      <p:sp>
        <p:nvSpPr>
          <p:cNvPr id="96" name="Google Shape;96;g279d2b2e324_0_77: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7" name="Google Shape;97;g279d2b2e324_0_7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9"/>
        <p:cNvGrpSpPr/>
        <p:nvPr/>
      </p:nvGrpSpPr>
      <p:grpSpPr>
        <a:xfrm>
          <a:off x="0" y="0"/>
          <a:ext cx="0" cy="0"/>
          <a:chOff x="0" y="0"/>
          <a:chExt cx="0" cy="0"/>
        </a:xfrm>
      </p:grpSpPr>
      <p:sp>
        <p:nvSpPr>
          <p:cNvPr id="260" name="Google Shape;260;g2efcb3b00aa_0_131: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61" name="Google Shape;261;g2efcb3b00aa_0_13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5"/>
        <p:cNvGrpSpPr/>
        <p:nvPr/>
      </p:nvGrpSpPr>
      <p:grpSpPr>
        <a:xfrm>
          <a:off x="0" y="0"/>
          <a:ext cx="0" cy="0"/>
          <a:chOff x="0" y="0"/>
          <a:chExt cx="0" cy="0"/>
        </a:xfrm>
      </p:grpSpPr>
      <p:sp>
        <p:nvSpPr>
          <p:cNvPr id="266" name="Google Shape;266;g2efcb3b00aa_0_137: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67" name="Google Shape;267;g2efcb3b00aa_0_13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1"/>
        <p:cNvGrpSpPr/>
        <p:nvPr/>
      </p:nvGrpSpPr>
      <p:grpSpPr>
        <a:xfrm>
          <a:off x="0" y="0"/>
          <a:ext cx="0" cy="0"/>
          <a:chOff x="0" y="0"/>
          <a:chExt cx="0" cy="0"/>
        </a:xfrm>
      </p:grpSpPr>
      <p:sp>
        <p:nvSpPr>
          <p:cNvPr id="272" name="Google Shape;272;g2efcb3b00aa_0_143: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73" name="Google Shape;273;g2efcb3b00aa_0_14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7"/>
        <p:cNvGrpSpPr/>
        <p:nvPr/>
      </p:nvGrpSpPr>
      <p:grpSpPr>
        <a:xfrm>
          <a:off x="0" y="0"/>
          <a:ext cx="0" cy="0"/>
          <a:chOff x="0" y="0"/>
          <a:chExt cx="0" cy="0"/>
        </a:xfrm>
      </p:grpSpPr>
      <p:sp>
        <p:nvSpPr>
          <p:cNvPr id="278" name="Google Shape;278;g2efcb3b00aa_0_149: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79" name="Google Shape;279;g2efcb3b00aa_0_14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3"/>
        <p:cNvGrpSpPr/>
        <p:nvPr/>
      </p:nvGrpSpPr>
      <p:grpSpPr>
        <a:xfrm>
          <a:off x="0" y="0"/>
          <a:ext cx="0" cy="0"/>
          <a:chOff x="0" y="0"/>
          <a:chExt cx="0" cy="0"/>
        </a:xfrm>
      </p:grpSpPr>
      <p:sp>
        <p:nvSpPr>
          <p:cNvPr id="284" name="Google Shape;284;g2efcb3b00aa_0_156: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85" name="Google Shape;285;g2efcb3b00aa_0_15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9"/>
        <p:cNvGrpSpPr/>
        <p:nvPr/>
      </p:nvGrpSpPr>
      <p:grpSpPr>
        <a:xfrm>
          <a:off x="0" y="0"/>
          <a:ext cx="0" cy="0"/>
          <a:chOff x="0" y="0"/>
          <a:chExt cx="0" cy="0"/>
        </a:xfrm>
      </p:grpSpPr>
      <p:sp>
        <p:nvSpPr>
          <p:cNvPr id="290" name="Google Shape;290;g2efcb3b00aa_0_163: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91" name="Google Shape;291;g2efcb3b00aa_0_16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5"/>
        <p:cNvGrpSpPr/>
        <p:nvPr/>
      </p:nvGrpSpPr>
      <p:grpSpPr>
        <a:xfrm>
          <a:off x="0" y="0"/>
          <a:ext cx="0" cy="0"/>
          <a:chOff x="0" y="0"/>
          <a:chExt cx="0" cy="0"/>
        </a:xfrm>
      </p:grpSpPr>
      <p:sp>
        <p:nvSpPr>
          <p:cNvPr id="296" name="Google Shape;296;g2efcb3b00aa_0_173: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97" name="Google Shape;297;g2efcb3b00aa_0_17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1"/>
        <p:cNvGrpSpPr/>
        <p:nvPr/>
      </p:nvGrpSpPr>
      <p:grpSpPr>
        <a:xfrm>
          <a:off x="0" y="0"/>
          <a:ext cx="0" cy="0"/>
          <a:chOff x="0" y="0"/>
          <a:chExt cx="0" cy="0"/>
        </a:xfrm>
      </p:grpSpPr>
      <p:sp>
        <p:nvSpPr>
          <p:cNvPr id="302" name="Google Shape;302;g2efcb3b00aa_0_168: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03" name="Google Shape;303;g2efcb3b00aa_0_16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7"/>
        <p:cNvGrpSpPr/>
        <p:nvPr/>
      </p:nvGrpSpPr>
      <p:grpSpPr>
        <a:xfrm>
          <a:off x="0" y="0"/>
          <a:ext cx="0" cy="0"/>
          <a:chOff x="0" y="0"/>
          <a:chExt cx="0" cy="0"/>
        </a:xfrm>
      </p:grpSpPr>
      <p:sp>
        <p:nvSpPr>
          <p:cNvPr id="308" name="Google Shape;308;g2efcb3b00aa_0_178: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09" name="Google Shape;309;g2efcb3b00aa_0_17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3"/>
        <p:cNvGrpSpPr/>
        <p:nvPr/>
      </p:nvGrpSpPr>
      <p:grpSpPr>
        <a:xfrm>
          <a:off x="0" y="0"/>
          <a:ext cx="0" cy="0"/>
          <a:chOff x="0" y="0"/>
          <a:chExt cx="0" cy="0"/>
        </a:xfrm>
      </p:grpSpPr>
      <p:sp>
        <p:nvSpPr>
          <p:cNvPr id="314" name="Google Shape;314;g2894e71bac1_0_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15" name="Google Shape;315;g2894e71bac1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2"/>
        <p:cNvGrpSpPr/>
        <p:nvPr/>
      </p:nvGrpSpPr>
      <p:grpSpPr>
        <a:xfrm>
          <a:off x="0" y="0"/>
          <a:ext cx="0" cy="0"/>
          <a:chOff x="0" y="0"/>
          <a:chExt cx="0" cy="0"/>
        </a:xfrm>
      </p:grpSpPr>
      <p:sp>
        <p:nvSpPr>
          <p:cNvPr id="103" name="Google Shape;103;g279d2b2e324_0_82: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4" name="Google Shape;104;g279d2b2e324_0_8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9"/>
        <p:cNvGrpSpPr/>
        <p:nvPr/>
      </p:nvGrpSpPr>
      <p:grpSpPr>
        <a:xfrm>
          <a:off x="0" y="0"/>
          <a:ext cx="0" cy="0"/>
          <a:chOff x="0" y="0"/>
          <a:chExt cx="0" cy="0"/>
        </a:xfrm>
      </p:grpSpPr>
      <p:sp>
        <p:nvSpPr>
          <p:cNvPr id="320" name="Google Shape;320;g2894e71bac1_0_1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21" name="Google Shape;321;g2894e71bac1_0_1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8"/>
        <p:cNvGrpSpPr/>
        <p:nvPr/>
      </p:nvGrpSpPr>
      <p:grpSpPr>
        <a:xfrm>
          <a:off x="0" y="0"/>
          <a:ext cx="0" cy="0"/>
          <a:chOff x="0" y="0"/>
          <a:chExt cx="0" cy="0"/>
        </a:xfrm>
      </p:grpSpPr>
      <p:sp>
        <p:nvSpPr>
          <p:cNvPr id="109" name="Google Shape;109;g279d2b2e324_0_88: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0" name="Google Shape;110;g279d2b2e324_0_8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4"/>
        <p:cNvGrpSpPr/>
        <p:nvPr/>
      </p:nvGrpSpPr>
      <p:grpSpPr>
        <a:xfrm>
          <a:off x="0" y="0"/>
          <a:ext cx="0" cy="0"/>
          <a:chOff x="0" y="0"/>
          <a:chExt cx="0" cy="0"/>
        </a:xfrm>
      </p:grpSpPr>
      <p:sp>
        <p:nvSpPr>
          <p:cNvPr id="115" name="Google Shape;115;g2efcb3b00aa_0_57: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6" name="Google Shape;116;g2efcb3b00aa_0_5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0"/>
        <p:cNvGrpSpPr/>
        <p:nvPr/>
      </p:nvGrpSpPr>
      <p:grpSpPr>
        <a:xfrm>
          <a:off x="0" y="0"/>
          <a:ext cx="0" cy="0"/>
          <a:chOff x="0" y="0"/>
          <a:chExt cx="0" cy="0"/>
        </a:xfrm>
      </p:grpSpPr>
      <p:sp>
        <p:nvSpPr>
          <p:cNvPr id="121" name="Google Shape;121;g2894e71bac1_0_1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2" name="Google Shape;122;g2894e71bac1_0_1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6"/>
        <p:cNvGrpSpPr/>
        <p:nvPr/>
      </p:nvGrpSpPr>
      <p:grpSpPr>
        <a:xfrm>
          <a:off x="0" y="0"/>
          <a:ext cx="0" cy="0"/>
          <a:chOff x="0" y="0"/>
          <a:chExt cx="0" cy="0"/>
        </a:xfrm>
      </p:grpSpPr>
      <p:sp>
        <p:nvSpPr>
          <p:cNvPr id="127" name="Google Shape;127;g2894e71bac1_0_2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8" name="Google Shape;128;g2894e71bac1_0_2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3"/>
        <p:cNvGrpSpPr/>
        <p:nvPr/>
      </p:nvGrpSpPr>
      <p:grpSpPr>
        <a:xfrm>
          <a:off x="0" y="0"/>
          <a:ext cx="0" cy="0"/>
          <a:chOff x="0" y="0"/>
          <a:chExt cx="0" cy="0"/>
        </a:xfrm>
      </p:grpSpPr>
      <p:sp>
        <p:nvSpPr>
          <p:cNvPr id="134" name="Google Shape;134;g2894e71bac1_0_2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5" name="Google Shape;135;g2894e71bac1_0_2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bg>
      <p:bgPr>
        <a:solidFill>
          <a:schemeClr val="lt2"/>
        </a:solidFill>
        <a:effectLst/>
      </p:bgPr>
    </p:bg>
    <p:spTree>
      <p:nvGrpSpPr>
        <p:cNvPr id="1" name="Shape 9"/>
        <p:cNvGrpSpPr/>
        <p:nvPr/>
      </p:nvGrpSpPr>
      <p:grpSpPr>
        <a:xfrm>
          <a:off x="0" y="0"/>
          <a:ext cx="0" cy="0"/>
          <a:chOff x="0" y="0"/>
          <a:chExt cx="0" cy="0"/>
        </a:xfrm>
      </p:grpSpPr>
      <p:sp>
        <p:nvSpPr>
          <p:cNvPr id="10" name="Google Shape;10;p2"/>
          <p:cNvSpPr/>
          <p:nvPr/>
        </p:nvSpPr>
        <p:spPr>
          <a:xfrm>
            <a:off x="0" y="0"/>
            <a:ext cx="9144000" cy="487800"/>
          </a:xfrm>
          <a:prstGeom prst="rect">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1" name="Google Shape;11;p2"/>
          <p:cNvGrpSpPr/>
          <p:nvPr/>
        </p:nvGrpSpPr>
        <p:grpSpPr>
          <a:xfrm>
            <a:off x="830392" y="1191256"/>
            <a:ext cx="745763" cy="45826"/>
            <a:chOff x="4580561" y="2589004"/>
            <a:chExt cx="1064464" cy="25200"/>
          </a:xfrm>
        </p:grpSpPr>
        <p:sp>
          <p:nvSpPr>
            <p:cNvPr id="12" name="Google Shape;12;p2"/>
            <p:cNvSpPr/>
            <p:nvPr/>
          </p:nvSpPr>
          <p:spPr>
            <a:xfrm rot="-5400000">
              <a:off x="5366325" y="2335504"/>
              <a:ext cx="25200" cy="532200"/>
            </a:xfrm>
            <a:prstGeom prst="rect">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 name="Google Shape;13;p2"/>
            <p:cNvSpPr/>
            <p:nvPr/>
          </p:nvSpPr>
          <p:spPr>
            <a:xfrm rot="-5400000">
              <a:off x="4836311" y="2333254"/>
              <a:ext cx="25200" cy="5367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4" name="Google Shape;14;p2"/>
          <p:cNvSpPr txBox="1">
            <a:spLocks noGrp="1"/>
          </p:cNvSpPr>
          <p:nvPr>
            <p:ph type="ctrTitle"/>
          </p:nvPr>
        </p:nvSpPr>
        <p:spPr>
          <a:xfrm>
            <a:off x="729450" y="1322450"/>
            <a:ext cx="7688100" cy="1664700"/>
          </a:xfrm>
          <a:prstGeom prst="rect">
            <a:avLst/>
          </a:prstGeom>
        </p:spPr>
        <p:txBody>
          <a:bodyPr spcFirstLastPara="1" wrap="square" lIns="91425" tIns="91425" rIns="91425" bIns="91425" anchor="t" anchorCtr="0">
            <a:normAutofit/>
          </a:bodyPr>
          <a:lstStyle>
            <a:lvl1pPr lvl="0">
              <a:spcBef>
                <a:spcPts val="0"/>
              </a:spcBef>
              <a:spcAft>
                <a:spcPts val="0"/>
              </a:spcAft>
              <a:buSzPts val="4200"/>
              <a:buNone/>
              <a:defRPr sz="4200"/>
            </a:lvl1pPr>
            <a:lvl2pPr lvl="1">
              <a:spcBef>
                <a:spcPts val="0"/>
              </a:spcBef>
              <a:spcAft>
                <a:spcPts val="0"/>
              </a:spcAft>
              <a:buSzPts val="4200"/>
              <a:buNone/>
              <a:defRPr sz="4200"/>
            </a:lvl2pPr>
            <a:lvl3pPr lvl="2">
              <a:spcBef>
                <a:spcPts val="0"/>
              </a:spcBef>
              <a:spcAft>
                <a:spcPts val="0"/>
              </a:spcAft>
              <a:buSzPts val="4200"/>
              <a:buNone/>
              <a:defRPr sz="4200"/>
            </a:lvl3pPr>
            <a:lvl4pPr lvl="3">
              <a:spcBef>
                <a:spcPts val="0"/>
              </a:spcBef>
              <a:spcAft>
                <a:spcPts val="0"/>
              </a:spcAft>
              <a:buSzPts val="4200"/>
              <a:buNone/>
              <a:defRPr sz="4200"/>
            </a:lvl4pPr>
            <a:lvl5pPr lvl="4">
              <a:spcBef>
                <a:spcPts val="0"/>
              </a:spcBef>
              <a:spcAft>
                <a:spcPts val="0"/>
              </a:spcAft>
              <a:buSzPts val="4200"/>
              <a:buNone/>
              <a:defRPr sz="4200"/>
            </a:lvl5pPr>
            <a:lvl6pPr lvl="5">
              <a:spcBef>
                <a:spcPts val="0"/>
              </a:spcBef>
              <a:spcAft>
                <a:spcPts val="0"/>
              </a:spcAft>
              <a:buSzPts val="4200"/>
              <a:buNone/>
              <a:defRPr sz="4200"/>
            </a:lvl6pPr>
            <a:lvl7pPr lvl="6">
              <a:spcBef>
                <a:spcPts val="0"/>
              </a:spcBef>
              <a:spcAft>
                <a:spcPts val="0"/>
              </a:spcAft>
              <a:buSzPts val="4200"/>
              <a:buNone/>
              <a:defRPr sz="4200"/>
            </a:lvl7pPr>
            <a:lvl8pPr lvl="7">
              <a:spcBef>
                <a:spcPts val="0"/>
              </a:spcBef>
              <a:spcAft>
                <a:spcPts val="0"/>
              </a:spcAft>
              <a:buSzPts val="4200"/>
              <a:buNone/>
              <a:defRPr sz="4200"/>
            </a:lvl8pPr>
            <a:lvl9pPr lvl="8">
              <a:spcBef>
                <a:spcPts val="0"/>
              </a:spcBef>
              <a:spcAft>
                <a:spcPts val="0"/>
              </a:spcAft>
              <a:buSzPts val="4200"/>
              <a:buNone/>
              <a:defRPr sz="4200"/>
            </a:lvl9pPr>
          </a:lstStyle>
          <a:p>
            <a:endParaRPr/>
          </a:p>
        </p:txBody>
      </p:sp>
      <p:sp>
        <p:nvSpPr>
          <p:cNvPr id="15" name="Google Shape;15;p2"/>
          <p:cNvSpPr txBox="1">
            <a:spLocks noGrp="1"/>
          </p:cNvSpPr>
          <p:nvPr>
            <p:ph type="subTitle" idx="1"/>
          </p:nvPr>
        </p:nvSpPr>
        <p:spPr>
          <a:xfrm>
            <a:off x="729627" y="3172900"/>
            <a:ext cx="7688100" cy="541200"/>
          </a:xfrm>
          <a:prstGeom prst="rect">
            <a:avLst/>
          </a:prstGeom>
        </p:spPr>
        <p:txBody>
          <a:bodyPr spcFirstLastPara="1" wrap="square" lIns="91425" tIns="91425" rIns="91425" bIns="91425" anchor="t" anchorCtr="0">
            <a:normAutofit/>
          </a:bodyPr>
          <a:lstStyle>
            <a:lvl1pPr lvl="0">
              <a:lnSpc>
                <a:spcPct val="100000"/>
              </a:lnSpc>
              <a:spcBef>
                <a:spcPts val="0"/>
              </a:spcBef>
              <a:spcAft>
                <a:spcPts val="0"/>
              </a:spcAft>
              <a:buSzPts val="1600"/>
              <a:buNone/>
              <a:defRPr sz="1600"/>
            </a:lvl1pPr>
            <a:lvl2pPr lvl="1">
              <a:lnSpc>
                <a:spcPct val="100000"/>
              </a:lnSpc>
              <a:spcBef>
                <a:spcPts val="0"/>
              </a:spcBef>
              <a:spcAft>
                <a:spcPts val="0"/>
              </a:spcAft>
              <a:buSzPts val="1600"/>
              <a:buNone/>
              <a:defRPr sz="1600"/>
            </a:lvl2pPr>
            <a:lvl3pPr lvl="2">
              <a:lnSpc>
                <a:spcPct val="100000"/>
              </a:lnSpc>
              <a:spcBef>
                <a:spcPts val="0"/>
              </a:spcBef>
              <a:spcAft>
                <a:spcPts val="0"/>
              </a:spcAft>
              <a:buSzPts val="1600"/>
              <a:buNone/>
              <a:defRPr sz="1600"/>
            </a:lvl3pPr>
            <a:lvl4pPr lvl="3">
              <a:lnSpc>
                <a:spcPct val="100000"/>
              </a:lnSpc>
              <a:spcBef>
                <a:spcPts val="0"/>
              </a:spcBef>
              <a:spcAft>
                <a:spcPts val="0"/>
              </a:spcAft>
              <a:buSzPts val="1600"/>
              <a:buNone/>
              <a:defRPr sz="1600"/>
            </a:lvl4pPr>
            <a:lvl5pPr lvl="4">
              <a:lnSpc>
                <a:spcPct val="100000"/>
              </a:lnSpc>
              <a:spcBef>
                <a:spcPts val="0"/>
              </a:spcBef>
              <a:spcAft>
                <a:spcPts val="0"/>
              </a:spcAft>
              <a:buSzPts val="1600"/>
              <a:buNone/>
              <a:defRPr sz="1600"/>
            </a:lvl5pPr>
            <a:lvl6pPr lvl="5">
              <a:lnSpc>
                <a:spcPct val="100000"/>
              </a:lnSpc>
              <a:spcBef>
                <a:spcPts val="0"/>
              </a:spcBef>
              <a:spcAft>
                <a:spcPts val="0"/>
              </a:spcAft>
              <a:buSzPts val="1600"/>
              <a:buNone/>
              <a:defRPr sz="1600"/>
            </a:lvl6pPr>
            <a:lvl7pPr lvl="6">
              <a:lnSpc>
                <a:spcPct val="100000"/>
              </a:lnSpc>
              <a:spcBef>
                <a:spcPts val="0"/>
              </a:spcBef>
              <a:spcAft>
                <a:spcPts val="0"/>
              </a:spcAft>
              <a:buSzPts val="1600"/>
              <a:buNone/>
              <a:defRPr sz="1600"/>
            </a:lvl7pPr>
            <a:lvl8pPr lvl="7">
              <a:lnSpc>
                <a:spcPct val="100000"/>
              </a:lnSpc>
              <a:spcBef>
                <a:spcPts val="0"/>
              </a:spcBef>
              <a:spcAft>
                <a:spcPts val="0"/>
              </a:spcAft>
              <a:buSzPts val="1600"/>
              <a:buNone/>
              <a:defRPr sz="1600"/>
            </a:lvl8pPr>
            <a:lvl9pPr lvl="8">
              <a:lnSpc>
                <a:spcPct val="100000"/>
              </a:lnSpc>
              <a:spcBef>
                <a:spcPts val="0"/>
              </a:spcBef>
              <a:spcAft>
                <a:spcPts val="0"/>
              </a:spcAft>
              <a:buSzPts val="1600"/>
              <a:buNone/>
              <a:defRPr sz="1600"/>
            </a:lvl9pPr>
          </a:lstStyle>
          <a:p>
            <a:endParaRPr/>
          </a:p>
        </p:txBody>
      </p:sp>
      <p:sp>
        <p:nvSpPr>
          <p:cNvPr id="16" name="Google Shape;16;p2"/>
          <p:cNvSpPr txBox="1">
            <a:spLocks noGrp="1"/>
          </p:cNvSpPr>
          <p:nvPr>
            <p:ph type="sldNum" idx="12"/>
          </p:nvPr>
        </p:nvSpPr>
        <p:spPr>
          <a:xfrm>
            <a:off x="8536302" y="4749851"/>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bg>
      <p:bgPr>
        <a:solidFill>
          <a:schemeClr val="dk1"/>
        </a:solidFill>
        <a:effectLst/>
      </p:bgPr>
    </p:bg>
    <p:spTree>
      <p:nvGrpSpPr>
        <p:cNvPr id="1" name="Shape 73"/>
        <p:cNvGrpSpPr/>
        <p:nvPr/>
      </p:nvGrpSpPr>
      <p:grpSpPr>
        <a:xfrm>
          <a:off x="0" y="0"/>
          <a:ext cx="0" cy="0"/>
          <a:chOff x="0" y="0"/>
          <a:chExt cx="0" cy="0"/>
        </a:xfrm>
      </p:grpSpPr>
      <p:grpSp>
        <p:nvGrpSpPr>
          <p:cNvPr id="74" name="Google Shape;74;p11"/>
          <p:cNvGrpSpPr/>
          <p:nvPr/>
        </p:nvGrpSpPr>
        <p:grpSpPr>
          <a:xfrm>
            <a:off x="830392" y="4169130"/>
            <a:ext cx="745763" cy="45826"/>
            <a:chOff x="4580561" y="2589004"/>
            <a:chExt cx="1064464" cy="25200"/>
          </a:xfrm>
        </p:grpSpPr>
        <p:sp>
          <p:nvSpPr>
            <p:cNvPr id="75" name="Google Shape;75;p11"/>
            <p:cNvSpPr/>
            <p:nvPr/>
          </p:nvSpPr>
          <p:spPr>
            <a:xfrm rot="-5400000">
              <a:off x="5366325" y="2335504"/>
              <a:ext cx="25200" cy="532200"/>
            </a:xfrm>
            <a:prstGeom prst="rect">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 name="Google Shape;76;p11"/>
            <p:cNvSpPr/>
            <p:nvPr/>
          </p:nvSpPr>
          <p:spPr>
            <a:xfrm rot="-5400000">
              <a:off x="4836311" y="2333254"/>
              <a:ext cx="25200" cy="536700"/>
            </a:xfrm>
            <a:prstGeom prst="rect">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77" name="Google Shape;77;p11"/>
          <p:cNvSpPr txBox="1">
            <a:spLocks noGrp="1"/>
          </p:cNvSpPr>
          <p:nvPr>
            <p:ph type="title" hasCustomPrompt="1"/>
          </p:nvPr>
        </p:nvSpPr>
        <p:spPr>
          <a:xfrm>
            <a:off x="729450" y="733950"/>
            <a:ext cx="7688400" cy="1244700"/>
          </a:xfrm>
          <a:prstGeom prst="rect">
            <a:avLst/>
          </a:prstGeom>
        </p:spPr>
        <p:txBody>
          <a:bodyPr spcFirstLastPara="1" wrap="square" lIns="91425" tIns="91425" rIns="91425" bIns="91425" anchor="t" anchorCtr="0">
            <a:normAutofit/>
          </a:bodyPr>
          <a:lstStyle>
            <a:lvl1pPr lvl="0">
              <a:spcBef>
                <a:spcPts val="0"/>
              </a:spcBef>
              <a:spcAft>
                <a:spcPts val="0"/>
              </a:spcAft>
              <a:buClr>
                <a:schemeClr val="lt1"/>
              </a:buClr>
              <a:buSzPts val="8000"/>
              <a:buNone/>
              <a:defRPr sz="8000">
                <a:solidFill>
                  <a:schemeClr val="lt1"/>
                </a:solidFill>
              </a:defRPr>
            </a:lvl1pPr>
            <a:lvl2pPr lvl="1">
              <a:spcBef>
                <a:spcPts val="0"/>
              </a:spcBef>
              <a:spcAft>
                <a:spcPts val="0"/>
              </a:spcAft>
              <a:buClr>
                <a:schemeClr val="lt1"/>
              </a:buClr>
              <a:buSzPts val="8000"/>
              <a:buNone/>
              <a:defRPr sz="8000">
                <a:solidFill>
                  <a:schemeClr val="lt1"/>
                </a:solidFill>
              </a:defRPr>
            </a:lvl2pPr>
            <a:lvl3pPr lvl="2">
              <a:spcBef>
                <a:spcPts val="0"/>
              </a:spcBef>
              <a:spcAft>
                <a:spcPts val="0"/>
              </a:spcAft>
              <a:buClr>
                <a:schemeClr val="lt1"/>
              </a:buClr>
              <a:buSzPts val="8000"/>
              <a:buNone/>
              <a:defRPr sz="8000">
                <a:solidFill>
                  <a:schemeClr val="lt1"/>
                </a:solidFill>
              </a:defRPr>
            </a:lvl3pPr>
            <a:lvl4pPr lvl="3">
              <a:spcBef>
                <a:spcPts val="0"/>
              </a:spcBef>
              <a:spcAft>
                <a:spcPts val="0"/>
              </a:spcAft>
              <a:buClr>
                <a:schemeClr val="lt1"/>
              </a:buClr>
              <a:buSzPts val="8000"/>
              <a:buNone/>
              <a:defRPr sz="8000">
                <a:solidFill>
                  <a:schemeClr val="lt1"/>
                </a:solidFill>
              </a:defRPr>
            </a:lvl4pPr>
            <a:lvl5pPr lvl="4">
              <a:spcBef>
                <a:spcPts val="0"/>
              </a:spcBef>
              <a:spcAft>
                <a:spcPts val="0"/>
              </a:spcAft>
              <a:buClr>
                <a:schemeClr val="lt1"/>
              </a:buClr>
              <a:buSzPts val="8000"/>
              <a:buNone/>
              <a:defRPr sz="8000">
                <a:solidFill>
                  <a:schemeClr val="lt1"/>
                </a:solidFill>
              </a:defRPr>
            </a:lvl5pPr>
            <a:lvl6pPr lvl="5">
              <a:spcBef>
                <a:spcPts val="0"/>
              </a:spcBef>
              <a:spcAft>
                <a:spcPts val="0"/>
              </a:spcAft>
              <a:buClr>
                <a:schemeClr val="lt1"/>
              </a:buClr>
              <a:buSzPts val="8000"/>
              <a:buNone/>
              <a:defRPr sz="8000">
                <a:solidFill>
                  <a:schemeClr val="lt1"/>
                </a:solidFill>
              </a:defRPr>
            </a:lvl6pPr>
            <a:lvl7pPr lvl="6">
              <a:spcBef>
                <a:spcPts val="0"/>
              </a:spcBef>
              <a:spcAft>
                <a:spcPts val="0"/>
              </a:spcAft>
              <a:buClr>
                <a:schemeClr val="lt1"/>
              </a:buClr>
              <a:buSzPts val="8000"/>
              <a:buNone/>
              <a:defRPr sz="8000">
                <a:solidFill>
                  <a:schemeClr val="lt1"/>
                </a:solidFill>
              </a:defRPr>
            </a:lvl7pPr>
            <a:lvl8pPr lvl="7">
              <a:spcBef>
                <a:spcPts val="0"/>
              </a:spcBef>
              <a:spcAft>
                <a:spcPts val="0"/>
              </a:spcAft>
              <a:buClr>
                <a:schemeClr val="lt1"/>
              </a:buClr>
              <a:buSzPts val="8000"/>
              <a:buNone/>
              <a:defRPr sz="8000">
                <a:solidFill>
                  <a:schemeClr val="lt1"/>
                </a:solidFill>
              </a:defRPr>
            </a:lvl8pPr>
            <a:lvl9pPr lvl="8">
              <a:spcBef>
                <a:spcPts val="0"/>
              </a:spcBef>
              <a:spcAft>
                <a:spcPts val="0"/>
              </a:spcAft>
              <a:buClr>
                <a:schemeClr val="lt1"/>
              </a:buClr>
              <a:buSzPts val="8000"/>
              <a:buNone/>
              <a:defRPr sz="8000">
                <a:solidFill>
                  <a:schemeClr val="lt1"/>
                </a:solidFill>
              </a:defRPr>
            </a:lvl9pPr>
          </a:lstStyle>
          <a:p>
            <a:r>
              <a:t>xx%</a:t>
            </a:r>
          </a:p>
        </p:txBody>
      </p:sp>
      <p:sp>
        <p:nvSpPr>
          <p:cNvPr id="78" name="Google Shape;78;p11"/>
          <p:cNvSpPr txBox="1">
            <a:spLocks noGrp="1"/>
          </p:cNvSpPr>
          <p:nvPr>
            <p:ph type="body" idx="1"/>
          </p:nvPr>
        </p:nvSpPr>
        <p:spPr>
          <a:xfrm>
            <a:off x="729450" y="2272888"/>
            <a:ext cx="7688400" cy="1580400"/>
          </a:xfrm>
          <a:prstGeom prst="rect">
            <a:avLst/>
          </a:prstGeom>
        </p:spPr>
        <p:txBody>
          <a:bodyPr spcFirstLastPara="1" wrap="square" lIns="91425" tIns="91425" rIns="91425" bIns="91425" anchor="t" anchorCtr="0">
            <a:normAutofit/>
          </a:bodyPr>
          <a:lstStyle>
            <a:lvl1pPr marL="457200" lvl="0" indent="-311150">
              <a:spcBef>
                <a:spcPts val="0"/>
              </a:spcBef>
              <a:spcAft>
                <a:spcPts val="0"/>
              </a:spcAft>
              <a:buClr>
                <a:schemeClr val="lt1"/>
              </a:buClr>
              <a:buSzPts val="1300"/>
              <a:buChar char="●"/>
              <a:defRPr>
                <a:solidFill>
                  <a:schemeClr val="lt1"/>
                </a:solidFill>
              </a:defRPr>
            </a:lvl1pPr>
            <a:lvl2pPr marL="914400" lvl="1" indent="-298450">
              <a:spcBef>
                <a:spcPts val="0"/>
              </a:spcBef>
              <a:spcAft>
                <a:spcPts val="0"/>
              </a:spcAft>
              <a:buClr>
                <a:schemeClr val="lt1"/>
              </a:buClr>
              <a:buSzPts val="1100"/>
              <a:buChar char="○"/>
              <a:defRPr>
                <a:solidFill>
                  <a:schemeClr val="lt1"/>
                </a:solidFill>
              </a:defRPr>
            </a:lvl2pPr>
            <a:lvl3pPr marL="1371600" lvl="2" indent="-298450">
              <a:spcBef>
                <a:spcPts val="0"/>
              </a:spcBef>
              <a:spcAft>
                <a:spcPts val="0"/>
              </a:spcAft>
              <a:buClr>
                <a:schemeClr val="lt1"/>
              </a:buClr>
              <a:buSzPts val="1100"/>
              <a:buChar char="■"/>
              <a:defRPr>
                <a:solidFill>
                  <a:schemeClr val="lt1"/>
                </a:solidFill>
              </a:defRPr>
            </a:lvl3pPr>
            <a:lvl4pPr marL="1828800" lvl="3" indent="-298450">
              <a:spcBef>
                <a:spcPts val="0"/>
              </a:spcBef>
              <a:spcAft>
                <a:spcPts val="0"/>
              </a:spcAft>
              <a:buClr>
                <a:schemeClr val="lt1"/>
              </a:buClr>
              <a:buSzPts val="1100"/>
              <a:buChar char="●"/>
              <a:defRPr>
                <a:solidFill>
                  <a:schemeClr val="lt1"/>
                </a:solidFill>
              </a:defRPr>
            </a:lvl4pPr>
            <a:lvl5pPr marL="2286000" lvl="4" indent="-298450">
              <a:spcBef>
                <a:spcPts val="0"/>
              </a:spcBef>
              <a:spcAft>
                <a:spcPts val="0"/>
              </a:spcAft>
              <a:buClr>
                <a:schemeClr val="lt1"/>
              </a:buClr>
              <a:buSzPts val="1100"/>
              <a:buChar char="○"/>
              <a:defRPr>
                <a:solidFill>
                  <a:schemeClr val="lt1"/>
                </a:solidFill>
              </a:defRPr>
            </a:lvl5pPr>
            <a:lvl6pPr marL="2743200" lvl="5" indent="-298450">
              <a:spcBef>
                <a:spcPts val="0"/>
              </a:spcBef>
              <a:spcAft>
                <a:spcPts val="0"/>
              </a:spcAft>
              <a:buClr>
                <a:schemeClr val="lt1"/>
              </a:buClr>
              <a:buSzPts val="1100"/>
              <a:buChar char="■"/>
              <a:defRPr>
                <a:solidFill>
                  <a:schemeClr val="lt1"/>
                </a:solidFill>
              </a:defRPr>
            </a:lvl6pPr>
            <a:lvl7pPr marL="3200400" lvl="6" indent="-298450">
              <a:spcBef>
                <a:spcPts val="0"/>
              </a:spcBef>
              <a:spcAft>
                <a:spcPts val="0"/>
              </a:spcAft>
              <a:buClr>
                <a:schemeClr val="lt1"/>
              </a:buClr>
              <a:buSzPts val="1100"/>
              <a:buChar char="●"/>
              <a:defRPr>
                <a:solidFill>
                  <a:schemeClr val="lt1"/>
                </a:solidFill>
              </a:defRPr>
            </a:lvl7pPr>
            <a:lvl8pPr marL="3657600" lvl="7" indent="-298450">
              <a:spcBef>
                <a:spcPts val="0"/>
              </a:spcBef>
              <a:spcAft>
                <a:spcPts val="0"/>
              </a:spcAft>
              <a:buClr>
                <a:schemeClr val="lt1"/>
              </a:buClr>
              <a:buSzPts val="1100"/>
              <a:buChar char="○"/>
              <a:defRPr>
                <a:solidFill>
                  <a:schemeClr val="lt1"/>
                </a:solidFill>
              </a:defRPr>
            </a:lvl8pPr>
            <a:lvl9pPr marL="4114800" lvl="8" indent="-298450">
              <a:spcBef>
                <a:spcPts val="0"/>
              </a:spcBef>
              <a:spcAft>
                <a:spcPts val="0"/>
              </a:spcAft>
              <a:buClr>
                <a:schemeClr val="lt1"/>
              </a:buClr>
              <a:buSzPts val="1100"/>
              <a:buChar char="■"/>
              <a:defRPr>
                <a:solidFill>
                  <a:schemeClr val="lt1"/>
                </a:solidFill>
              </a:defRPr>
            </a:lvl9pPr>
          </a:lstStyle>
          <a:p>
            <a:endParaRPr/>
          </a:p>
        </p:txBody>
      </p:sp>
      <p:sp>
        <p:nvSpPr>
          <p:cNvPr id="79" name="Google Shape;79;p11"/>
          <p:cNvSpPr txBox="1">
            <a:spLocks noGrp="1"/>
          </p:cNvSpPr>
          <p:nvPr>
            <p:ph type="sldNum" idx="12"/>
          </p:nvPr>
        </p:nvSpPr>
        <p:spPr>
          <a:xfrm>
            <a:off x="8536302" y="4749851"/>
            <a:ext cx="548700" cy="393600"/>
          </a:xfrm>
          <a:prstGeom prst="rect">
            <a:avLst/>
          </a:prstGeom>
        </p:spPr>
        <p:txBody>
          <a:bodyPr spcFirstLastPara="1" wrap="square" lIns="91425" tIns="91425" rIns="91425" bIns="91425" anchor="ctr" anchorCtr="0">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80"/>
        <p:cNvGrpSpPr/>
        <p:nvPr/>
      </p:nvGrpSpPr>
      <p:grpSpPr>
        <a:xfrm>
          <a:off x="0" y="0"/>
          <a:ext cx="0" cy="0"/>
          <a:chOff x="0" y="0"/>
          <a:chExt cx="0" cy="0"/>
        </a:xfrm>
      </p:grpSpPr>
      <p:sp>
        <p:nvSpPr>
          <p:cNvPr id="81" name="Google Shape;81;p12"/>
          <p:cNvSpPr txBox="1">
            <a:spLocks noGrp="1"/>
          </p:cNvSpPr>
          <p:nvPr>
            <p:ph type="sldNum" idx="12"/>
          </p:nvPr>
        </p:nvSpPr>
        <p:spPr>
          <a:xfrm>
            <a:off x="8536302" y="4749851"/>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bg>
      <p:bgPr>
        <a:solidFill>
          <a:schemeClr val="dk1"/>
        </a:solidFill>
        <a:effectLst/>
      </p:bgPr>
    </p:bg>
    <p:spTree>
      <p:nvGrpSpPr>
        <p:cNvPr id="1" name="Shape 17"/>
        <p:cNvGrpSpPr/>
        <p:nvPr/>
      </p:nvGrpSpPr>
      <p:grpSpPr>
        <a:xfrm>
          <a:off x="0" y="0"/>
          <a:ext cx="0" cy="0"/>
          <a:chOff x="0" y="0"/>
          <a:chExt cx="0" cy="0"/>
        </a:xfrm>
      </p:grpSpPr>
      <p:grpSp>
        <p:nvGrpSpPr>
          <p:cNvPr id="18" name="Google Shape;18;p3"/>
          <p:cNvGrpSpPr/>
          <p:nvPr/>
        </p:nvGrpSpPr>
        <p:grpSpPr>
          <a:xfrm>
            <a:off x="830392" y="1191256"/>
            <a:ext cx="745763" cy="45826"/>
            <a:chOff x="4580561" y="2589004"/>
            <a:chExt cx="1064464" cy="25200"/>
          </a:xfrm>
        </p:grpSpPr>
        <p:sp>
          <p:nvSpPr>
            <p:cNvPr id="19" name="Google Shape;19;p3"/>
            <p:cNvSpPr/>
            <p:nvPr/>
          </p:nvSpPr>
          <p:spPr>
            <a:xfrm rot="-5400000">
              <a:off x="5366325" y="2335504"/>
              <a:ext cx="25200" cy="532200"/>
            </a:xfrm>
            <a:prstGeom prst="rect">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 name="Google Shape;20;p3"/>
            <p:cNvSpPr/>
            <p:nvPr/>
          </p:nvSpPr>
          <p:spPr>
            <a:xfrm rot="-5400000">
              <a:off x="4836311" y="2333254"/>
              <a:ext cx="25200" cy="536700"/>
            </a:xfrm>
            <a:prstGeom prst="rect">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1" name="Google Shape;21;p3"/>
          <p:cNvSpPr txBox="1">
            <a:spLocks noGrp="1"/>
          </p:cNvSpPr>
          <p:nvPr>
            <p:ph type="title"/>
          </p:nvPr>
        </p:nvSpPr>
        <p:spPr>
          <a:xfrm>
            <a:off x="729450" y="1322450"/>
            <a:ext cx="7688400" cy="1518600"/>
          </a:xfrm>
          <a:prstGeom prst="rect">
            <a:avLst/>
          </a:prstGeom>
        </p:spPr>
        <p:txBody>
          <a:bodyPr spcFirstLastPara="1" wrap="square" lIns="91425" tIns="91425" rIns="91425" bIns="91425" anchor="t" anchorCtr="0">
            <a:normAutofit/>
          </a:bodyPr>
          <a:lstStyle>
            <a:lvl1pPr lvl="0">
              <a:spcBef>
                <a:spcPts val="0"/>
              </a:spcBef>
              <a:spcAft>
                <a:spcPts val="0"/>
              </a:spcAft>
              <a:buClr>
                <a:schemeClr val="lt1"/>
              </a:buClr>
              <a:buSzPts val="3600"/>
              <a:buNone/>
              <a:defRPr sz="3600">
                <a:solidFill>
                  <a:schemeClr val="lt1"/>
                </a:solidFill>
              </a:defRPr>
            </a:lvl1pPr>
            <a:lvl2pPr lvl="1">
              <a:spcBef>
                <a:spcPts val="0"/>
              </a:spcBef>
              <a:spcAft>
                <a:spcPts val="0"/>
              </a:spcAft>
              <a:buClr>
                <a:schemeClr val="lt1"/>
              </a:buClr>
              <a:buSzPts val="3600"/>
              <a:buNone/>
              <a:defRPr sz="3600">
                <a:solidFill>
                  <a:schemeClr val="lt1"/>
                </a:solidFill>
              </a:defRPr>
            </a:lvl2pPr>
            <a:lvl3pPr lvl="2">
              <a:spcBef>
                <a:spcPts val="0"/>
              </a:spcBef>
              <a:spcAft>
                <a:spcPts val="0"/>
              </a:spcAft>
              <a:buClr>
                <a:schemeClr val="lt1"/>
              </a:buClr>
              <a:buSzPts val="3600"/>
              <a:buNone/>
              <a:defRPr sz="3600">
                <a:solidFill>
                  <a:schemeClr val="lt1"/>
                </a:solidFill>
              </a:defRPr>
            </a:lvl3pPr>
            <a:lvl4pPr lvl="3">
              <a:spcBef>
                <a:spcPts val="0"/>
              </a:spcBef>
              <a:spcAft>
                <a:spcPts val="0"/>
              </a:spcAft>
              <a:buClr>
                <a:schemeClr val="lt1"/>
              </a:buClr>
              <a:buSzPts val="3600"/>
              <a:buNone/>
              <a:defRPr sz="3600">
                <a:solidFill>
                  <a:schemeClr val="lt1"/>
                </a:solidFill>
              </a:defRPr>
            </a:lvl4pPr>
            <a:lvl5pPr lvl="4">
              <a:spcBef>
                <a:spcPts val="0"/>
              </a:spcBef>
              <a:spcAft>
                <a:spcPts val="0"/>
              </a:spcAft>
              <a:buClr>
                <a:schemeClr val="lt1"/>
              </a:buClr>
              <a:buSzPts val="3600"/>
              <a:buNone/>
              <a:defRPr sz="3600">
                <a:solidFill>
                  <a:schemeClr val="lt1"/>
                </a:solidFill>
              </a:defRPr>
            </a:lvl5pPr>
            <a:lvl6pPr lvl="5">
              <a:spcBef>
                <a:spcPts val="0"/>
              </a:spcBef>
              <a:spcAft>
                <a:spcPts val="0"/>
              </a:spcAft>
              <a:buClr>
                <a:schemeClr val="lt1"/>
              </a:buClr>
              <a:buSzPts val="3600"/>
              <a:buNone/>
              <a:defRPr sz="3600">
                <a:solidFill>
                  <a:schemeClr val="lt1"/>
                </a:solidFill>
              </a:defRPr>
            </a:lvl6pPr>
            <a:lvl7pPr lvl="6">
              <a:spcBef>
                <a:spcPts val="0"/>
              </a:spcBef>
              <a:spcAft>
                <a:spcPts val="0"/>
              </a:spcAft>
              <a:buClr>
                <a:schemeClr val="lt1"/>
              </a:buClr>
              <a:buSzPts val="3600"/>
              <a:buNone/>
              <a:defRPr sz="3600">
                <a:solidFill>
                  <a:schemeClr val="lt1"/>
                </a:solidFill>
              </a:defRPr>
            </a:lvl7pPr>
            <a:lvl8pPr lvl="7">
              <a:spcBef>
                <a:spcPts val="0"/>
              </a:spcBef>
              <a:spcAft>
                <a:spcPts val="0"/>
              </a:spcAft>
              <a:buClr>
                <a:schemeClr val="lt1"/>
              </a:buClr>
              <a:buSzPts val="3600"/>
              <a:buNone/>
              <a:defRPr sz="3600">
                <a:solidFill>
                  <a:schemeClr val="lt1"/>
                </a:solidFill>
              </a:defRPr>
            </a:lvl8pPr>
            <a:lvl9pPr lvl="8">
              <a:spcBef>
                <a:spcPts val="0"/>
              </a:spcBef>
              <a:spcAft>
                <a:spcPts val="0"/>
              </a:spcAft>
              <a:buClr>
                <a:schemeClr val="lt1"/>
              </a:buClr>
              <a:buSzPts val="3600"/>
              <a:buNone/>
              <a:defRPr sz="3600">
                <a:solidFill>
                  <a:schemeClr val="lt1"/>
                </a:solidFill>
              </a:defRPr>
            </a:lvl9pPr>
          </a:lstStyle>
          <a:p>
            <a:endParaRPr/>
          </a:p>
        </p:txBody>
      </p:sp>
      <p:sp>
        <p:nvSpPr>
          <p:cNvPr id="22" name="Google Shape;22;p3"/>
          <p:cNvSpPr txBox="1">
            <a:spLocks noGrp="1"/>
          </p:cNvSpPr>
          <p:nvPr>
            <p:ph type="sldNum" idx="12"/>
          </p:nvPr>
        </p:nvSpPr>
        <p:spPr>
          <a:xfrm>
            <a:off x="8536302" y="4749851"/>
            <a:ext cx="548700" cy="393600"/>
          </a:xfrm>
          <a:prstGeom prst="rect">
            <a:avLst/>
          </a:prstGeom>
        </p:spPr>
        <p:txBody>
          <a:bodyPr spcFirstLastPara="1" wrap="square" lIns="91425" tIns="91425" rIns="91425" bIns="91425" anchor="ctr" anchorCtr="0">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23"/>
        <p:cNvGrpSpPr/>
        <p:nvPr/>
      </p:nvGrpSpPr>
      <p:grpSpPr>
        <a:xfrm>
          <a:off x="0" y="0"/>
          <a:ext cx="0" cy="0"/>
          <a:chOff x="0" y="0"/>
          <a:chExt cx="0" cy="0"/>
        </a:xfrm>
      </p:grpSpPr>
      <p:sp>
        <p:nvSpPr>
          <p:cNvPr id="24" name="Google Shape;24;p4"/>
          <p:cNvSpPr/>
          <p:nvPr/>
        </p:nvSpPr>
        <p:spPr>
          <a:xfrm>
            <a:off x="0" y="0"/>
            <a:ext cx="9144000" cy="4878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25" name="Google Shape;25;p4"/>
          <p:cNvGrpSpPr/>
          <p:nvPr/>
        </p:nvGrpSpPr>
        <p:grpSpPr>
          <a:xfrm>
            <a:off x="830392" y="1191256"/>
            <a:ext cx="745763" cy="45826"/>
            <a:chOff x="4580561" y="2589004"/>
            <a:chExt cx="1064464" cy="25200"/>
          </a:xfrm>
        </p:grpSpPr>
        <p:sp>
          <p:nvSpPr>
            <p:cNvPr id="26" name="Google Shape;26;p4"/>
            <p:cNvSpPr/>
            <p:nvPr/>
          </p:nvSpPr>
          <p:spPr>
            <a:xfrm rot="-5400000">
              <a:off x="5366325" y="2335504"/>
              <a:ext cx="25200" cy="532200"/>
            </a:xfrm>
            <a:prstGeom prst="rect">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 name="Google Shape;27;p4"/>
            <p:cNvSpPr/>
            <p:nvPr/>
          </p:nvSpPr>
          <p:spPr>
            <a:xfrm rot="-5400000">
              <a:off x="4836311" y="2333254"/>
              <a:ext cx="25200" cy="5367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8" name="Google Shape;28;p4"/>
          <p:cNvSpPr txBox="1">
            <a:spLocks noGrp="1"/>
          </p:cNvSpPr>
          <p:nvPr>
            <p:ph type="title"/>
          </p:nvPr>
        </p:nvSpPr>
        <p:spPr>
          <a:xfrm>
            <a:off x="729450" y="1318650"/>
            <a:ext cx="7688700" cy="535200"/>
          </a:xfrm>
          <a:prstGeom prst="rect">
            <a:avLst/>
          </a:prstGeom>
        </p:spPr>
        <p:txBody>
          <a:bodyPr spcFirstLastPara="1" wrap="square" lIns="91425" tIns="91425" rIns="91425" bIns="91425" anchor="t" anchorCtr="0">
            <a:normAutofit/>
          </a:bodyPr>
          <a:lstStyle>
            <a:lvl1pPr lvl="0">
              <a:spcBef>
                <a:spcPts val="0"/>
              </a:spcBef>
              <a:spcAft>
                <a:spcPts val="0"/>
              </a:spcAft>
              <a:buSzPts val="2600"/>
              <a:buNone/>
              <a:defRPr sz="2600"/>
            </a:lvl1pPr>
            <a:lvl2pPr lvl="1">
              <a:spcBef>
                <a:spcPts val="0"/>
              </a:spcBef>
              <a:spcAft>
                <a:spcPts val="0"/>
              </a:spcAft>
              <a:buSzPts val="2600"/>
              <a:buNone/>
              <a:defRPr sz="2600"/>
            </a:lvl2pPr>
            <a:lvl3pPr lvl="2">
              <a:spcBef>
                <a:spcPts val="0"/>
              </a:spcBef>
              <a:spcAft>
                <a:spcPts val="0"/>
              </a:spcAft>
              <a:buSzPts val="2600"/>
              <a:buNone/>
              <a:defRPr sz="2600"/>
            </a:lvl3pPr>
            <a:lvl4pPr lvl="3">
              <a:spcBef>
                <a:spcPts val="0"/>
              </a:spcBef>
              <a:spcAft>
                <a:spcPts val="0"/>
              </a:spcAft>
              <a:buSzPts val="2600"/>
              <a:buNone/>
              <a:defRPr sz="2600"/>
            </a:lvl4pPr>
            <a:lvl5pPr lvl="4">
              <a:spcBef>
                <a:spcPts val="0"/>
              </a:spcBef>
              <a:spcAft>
                <a:spcPts val="0"/>
              </a:spcAft>
              <a:buSzPts val="2600"/>
              <a:buNone/>
              <a:defRPr sz="2600"/>
            </a:lvl5pPr>
            <a:lvl6pPr lvl="5">
              <a:spcBef>
                <a:spcPts val="0"/>
              </a:spcBef>
              <a:spcAft>
                <a:spcPts val="0"/>
              </a:spcAft>
              <a:buSzPts val="2600"/>
              <a:buNone/>
              <a:defRPr sz="2600"/>
            </a:lvl6pPr>
            <a:lvl7pPr lvl="6">
              <a:spcBef>
                <a:spcPts val="0"/>
              </a:spcBef>
              <a:spcAft>
                <a:spcPts val="0"/>
              </a:spcAft>
              <a:buSzPts val="2600"/>
              <a:buNone/>
              <a:defRPr sz="2600"/>
            </a:lvl7pPr>
            <a:lvl8pPr lvl="7">
              <a:spcBef>
                <a:spcPts val="0"/>
              </a:spcBef>
              <a:spcAft>
                <a:spcPts val="0"/>
              </a:spcAft>
              <a:buSzPts val="2600"/>
              <a:buNone/>
              <a:defRPr sz="2600"/>
            </a:lvl8pPr>
            <a:lvl9pPr lvl="8">
              <a:spcBef>
                <a:spcPts val="0"/>
              </a:spcBef>
              <a:spcAft>
                <a:spcPts val="0"/>
              </a:spcAft>
              <a:buSzPts val="2600"/>
              <a:buNone/>
              <a:defRPr sz="2600"/>
            </a:lvl9pPr>
          </a:lstStyle>
          <a:p>
            <a:endParaRPr/>
          </a:p>
        </p:txBody>
      </p:sp>
      <p:sp>
        <p:nvSpPr>
          <p:cNvPr id="29" name="Google Shape;29;p4"/>
          <p:cNvSpPr txBox="1">
            <a:spLocks noGrp="1"/>
          </p:cNvSpPr>
          <p:nvPr>
            <p:ph type="body" idx="1"/>
          </p:nvPr>
        </p:nvSpPr>
        <p:spPr>
          <a:xfrm>
            <a:off x="729450" y="2078875"/>
            <a:ext cx="7688700" cy="2261100"/>
          </a:xfrm>
          <a:prstGeom prst="rect">
            <a:avLst/>
          </a:prstGeom>
        </p:spPr>
        <p:txBody>
          <a:bodyPr spcFirstLastPara="1" wrap="square" lIns="91425" tIns="91425" rIns="91425" bIns="91425" anchor="t" anchorCtr="0">
            <a:normAutofit/>
          </a:bodyPr>
          <a:lstStyle>
            <a:lvl1pPr marL="457200" lvl="0" indent="-311150">
              <a:spcBef>
                <a:spcPts val="0"/>
              </a:spcBef>
              <a:spcAft>
                <a:spcPts val="0"/>
              </a:spcAft>
              <a:buSzPts val="1300"/>
              <a:buChar char="●"/>
              <a:defRPr/>
            </a:lvl1pPr>
            <a:lvl2pPr marL="914400" lvl="1" indent="-298450">
              <a:spcBef>
                <a:spcPts val="0"/>
              </a:spcBef>
              <a:spcAft>
                <a:spcPts val="0"/>
              </a:spcAft>
              <a:buSzPts val="1100"/>
              <a:buChar char="○"/>
              <a:defRPr/>
            </a:lvl2pPr>
            <a:lvl3pPr marL="1371600" lvl="2" indent="-298450">
              <a:spcBef>
                <a:spcPts val="0"/>
              </a:spcBef>
              <a:spcAft>
                <a:spcPts val="0"/>
              </a:spcAft>
              <a:buSzPts val="1100"/>
              <a:buChar char="■"/>
              <a:defRPr/>
            </a:lvl3pPr>
            <a:lvl4pPr marL="1828800" lvl="3" indent="-298450">
              <a:spcBef>
                <a:spcPts val="0"/>
              </a:spcBef>
              <a:spcAft>
                <a:spcPts val="0"/>
              </a:spcAft>
              <a:buSzPts val="1100"/>
              <a:buChar char="●"/>
              <a:defRPr/>
            </a:lvl4pPr>
            <a:lvl5pPr marL="2286000" lvl="4" indent="-298450">
              <a:spcBef>
                <a:spcPts val="0"/>
              </a:spcBef>
              <a:spcAft>
                <a:spcPts val="0"/>
              </a:spcAft>
              <a:buSzPts val="1100"/>
              <a:buChar char="○"/>
              <a:defRPr/>
            </a:lvl5pPr>
            <a:lvl6pPr marL="2743200" lvl="5" indent="-298450">
              <a:spcBef>
                <a:spcPts val="0"/>
              </a:spcBef>
              <a:spcAft>
                <a:spcPts val="0"/>
              </a:spcAft>
              <a:buSzPts val="1100"/>
              <a:buChar char="■"/>
              <a:defRPr/>
            </a:lvl6pPr>
            <a:lvl7pPr marL="3200400" lvl="6" indent="-298450">
              <a:spcBef>
                <a:spcPts val="0"/>
              </a:spcBef>
              <a:spcAft>
                <a:spcPts val="0"/>
              </a:spcAft>
              <a:buSzPts val="1100"/>
              <a:buChar char="●"/>
              <a:defRPr/>
            </a:lvl7pPr>
            <a:lvl8pPr marL="3657600" lvl="7" indent="-298450">
              <a:spcBef>
                <a:spcPts val="0"/>
              </a:spcBef>
              <a:spcAft>
                <a:spcPts val="0"/>
              </a:spcAft>
              <a:buSzPts val="1100"/>
              <a:buChar char="○"/>
              <a:defRPr/>
            </a:lvl8pPr>
            <a:lvl9pPr marL="4114800" lvl="8" indent="-298450">
              <a:spcBef>
                <a:spcPts val="0"/>
              </a:spcBef>
              <a:spcAft>
                <a:spcPts val="0"/>
              </a:spcAft>
              <a:buSzPts val="1100"/>
              <a:buChar char="■"/>
              <a:defRPr/>
            </a:lvl9pPr>
          </a:lstStyle>
          <a:p>
            <a:endParaRPr/>
          </a:p>
        </p:txBody>
      </p:sp>
      <p:sp>
        <p:nvSpPr>
          <p:cNvPr id="30" name="Google Shape;30;p4"/>
          <p:cNvSpPr txBox="1">
            <a:spLocks noGrp="1"/>
          </p:cNvSpPr>
          <p:nvPr>
            <p:ph type="sldNum" idx="12"/>
          </p:nvPr>
        </p:nvSpPr>
        <p:spPr>
          <a:xfrm>
            <a:off x="8536302" y="4749851"/>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31"/>
        <p:cNvGrpSpPr/>
        <p:nvPr/>
      </p:nvGrpSpPr>
      <p:grpSpPr>
        <a:xfrm>
          <a:off x="0" y="0"/>
          <a:ext cx="0" cy="0"/>
          <a:chOff x="0" y="0"/>
          <a:chExt cx="0" cy="0"/>
        </a:xfrm>
      </p:grpSpPr>
      <p:sp>
        <p:nvSpPr>
          <p:cNvPr id="32" name="Google Shape;32;p5"/>
          <p:cNvSpPr/>
          <p:nvPr/>
        </p:nvSpPr>
        <p:spPr>
          <a:xfrm>
            <a:off x="0" y="0"/>
            <a:ext cx="9144000" cy="4878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33" name="Google Shape;33;p5"/>
          <p:cNvGrpSpPr/>
          <p:nvPr/>
        </p:nvGrpSpPr>
        <p:grpSpPr>
          <a:xfrm>
            <a:off x="830392" y="1191256"/>
            <a:ext cx="745763" cy="45826"/>
            <a:chOff x="4580561" y="2589004"/>
            <a:chExt cx="1064464" cy="25200"/>
          </a:xfrm>
        </p:grpSpPr>
        <p:sp>
          <p:nvSpPr>
            <p:cNvPr id="34" name="Google Shape;34;p5"/>
            <p:cNvSpPr/>
            <p:nvPr/>
          </p:nvSpPr>
          <p:spPr>
            <a:xfrm rot="-5400000">
              <a:off x="5366325" y="2335504"/>
              <a:ext cx="25200" cy="532200"/>
            </a:xfrm>
            <a:prstGeom prst="rect">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 name="Google Shape;35;p5"/>
            <p:cNvSpPr/>
            <p:nvPr/>
          </p:nvSpPr>
          <p:spPr>
            <a:xfrm rot="-5400000">
              <a:off x="4836311" y="2333254"/>
              <a:ext cx="25200" cy="5367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36" name="Google Shape;36;p5"/>
          <p:cNvSpPr txBox="1">
            <a:spLocks noGrp="1"/>
          </p:cNvSpPr>
          <p:nvPr>
            <p:ph type="title"/>
          </p:nvPr>
        </p:nvSpPr>
        <p:spPr>
          <a:xfrm>
            <a:off x="729450" y="1318650"/>
            <a:ext cx="7688400" cy="535200"/>
          </a:xfrm>
          <a:prstGeom prst="rect">
            <a:avLst/>
          </a:prstGeom>
        </p:spPr>
        <p:txBody>
          <a:bodyPr spcFirstLastPara="1" wrap="square" lIns="91425" tIns="91425" rIns="91425" bIns="91425" anchor="t" anchorCtr="0">
            <a:normAutofit/>
          </a:bodyPr>
          <a:lstStyle>
            <a:lvl1pPr lvl="0">
              <a:spcBef>
                <a:spcPts val="0"/>
              </a:spcBef>
              <a:spcAft>
                <a:spcPts val="0"/>
              </a:spcAft>
              <a:buSzPts val="2600"/>
              <a:buNone/>
              <a:defRPr sz="2600"/>
            </a:lvl1pPr>
            <a:lvl2pPr lvl="1">
              <a:spcBef>
                <a:spcPts val="0"/>
              </a:spcBef>
              <a:spcAft>
                <a:spcPts val="0"/>
              </a:spcAft>
              <a:buSzPts val="2600"/>
              <a:buNone/>
              <a:defRPr sz="2600"/>
            </a:lvl2pPr>
            <a:lvl3pPr lvl="2">
              <a:spcBef>
                <a:spcPts val="0"/>
              </a:spcBef>
              <a:spcAft>
                <a:spcPts val="0"/>
              </a:spcAft>
              <a:buSzPts val="2600"/>
              <a:buNone/>
              <a:defRPr sz="2600"/>
            </a:lvl3pPr>
            <a:lvl4pPr lvl="3">
              <a:spcBef>
                <a:spcPts val="0"/>
              </a:spcBef>
              <a:spcAft>
                <a:spcPts val="0"/>
              </a:spcAft>
              <a:buSzPts val="2600"/>
              <a:buNone/>
              <a:defRPr sz="2600"/>
            </a:lvl4pPr>
            <a:lvl5pPr lvl="4">
              <a:spcBef>
                <a:spcPts val="0"/>
              </a:spcBef>
              <a:spcAft>
                <a:spcPts val="0"/>
              </a:spcAft>
              <a:buSzPts val="2600"/>
              <a:buNone/>
              <a:defRPr sz="2600"/>
            </a:lvl5pPr>
            <a:lvl6pPr lvl="5">
              <a:spcBef>
                <a:spcPts val="0"/>
              </a:spcBef>
              <a:spcAft>
                <a:spcPts val="0"/>
              </a:spcAft>
              <a:buSzPts val="2600"/>
              <a:buNone/>
              <a:defRPr sz="2600"/>
            </a:lvl6pPr>
            <a:lvl7pPr lvl="6">
              <a:spcBef>
                <a:spcPts val="0"/>
              </a:spcBef>
              <a:spcAft>
                <a:spcPts val="0"/>
              </a:spcAft>
              <a:buSzPts val="2600"/>
              <a:buNone/>
              <a:defRPr sz="2600"/>
            </a:lvl7pPr>
            <a:lvl8pPr lvl="7">
              <a:spcBef>
                <a:spcPts val="0"/>
              </a:spcBef>
              <a:spcAft>
                <a:spcPts val="0"/>
              </a:spcAft>
              <a:buSzPts val="2600"/>
              <a:buNone/>
              <a:defRPr sz="2600"/>
            </a:lvl8pPr>
            <a:lvl9pPr lvl="8">
              <a:spcBef>
                <a:spcPts val="0"/>
              </a:spcBef>
              <a:spcAft>
                <a:spcPts val="0"/>
              </a:spcAft>
              <a:buSzPts val="2600"/>
              <a:buNone/>
              <a:defRPr sz="2600"/>
            </a:lvl9pPr>
          </a:lstStyle>
          <a:p>
            <a:endParaRPr/>
          </a:p>
        </p:txBody>
      </p:sp>
      <p:sp>
        <p:nvSpPr>
          <p:cNvPr id="37" name="Google Shape;37;p5"/>
          <p:cNvSpPr txBox="1">
            <a:spLocks noGrp="1"/>
          </p:cNvSpPr>
          <p:nvPr>
            <p:ph type="body" idx="1"/>
          </p:nvPr>
        </p:nvSpPr>
        <p:spPr>
          <a:xfrm>
            <a:off x="729325" y="2078875"/>
            <a:ext cx="3774300" cy="2261100"/>
          </a:xfrm>
          <a:prstGeom prst="rect">
            <a:avLst/>
          </a:prstGeom>
        </p:spPr>
        <p:txBody>
          <a:bodyPr spcFirstLastPara="1" wrap="square" lIns="91425" tIns="91425" rIns="91425" bIns="91425" anchor="t" anchorCtr="0">
            <a:normAutofit/>
          </a:bodyPr>
          <a:lstStyle>
            <a:lvl1pPr marL="457200" lvl="0" indent="-311150">
              <a:spcBef>
                <a:spcPts val="0"/>
              </a:spcBef>
              <a:spcAft>
                <a:spcPts val="0"/>
              </a:spcAft>
              <a:buSzPts val="1300"/>
              <a:buChar char="●"/>
              <a:defRPr/>
            </a:lvl1pPr>
            <a:lvl2pPr marL="914400" lvl="1" indent="-298450">
              <a:spcBef>
                <a:spcPts val="0"/>
              </a:spcBef>
              <a:spcAft>
                <a:spcPts val="0"/>
              </a:spcAft>
              <a:buSzPts val="1100"/>
              <a:buChar char="○"/>
              <a:defRPr/>
            </a:lvl2pPr>
            <a:lvl3pPr marL="1371600" lvl="2" indent="-298450">
              <a:spcBef>
                <a:spcPts val="0"/>
              </a:spcBef>
              <a:spcAft>
                <a:spcPts val="0"/>
              </a:spcAft>
              <a:buSzPts val="1100"/>
              <a:buChar char="■"/>
              <a:defRPr/>
            </a:lvl3pPr>
            <a:lvl4pPr marL="1828800" lvl="3" indent="-298450">
              <a:spcBef>
                <a:spcPts val="0"/>
              </a:spcBef>
              <a:spcAft>
                <a:spcPts val="0"/>
              </a:spcAft>
              <a:buSzPts val="1100"/>
              <a:buChar char="●"/>
              <a:defRPr/>
            </a:lvl4pPr>
            <a:lvl5pPr marL="2286000" lvl="4" indent="-298450">
              <a:spcBef>
                <a:spcPts val="0"/>
              </a:spcBef>
              <a:spcAft>
                <a:spcPts val="0"/>
              </a:spcAft>
              <a:buSzPts val="1100"/>
              <a:buChar char="○"/>
              <a:defRPr/>
            </a:lvl5pPr>
            <a:lvl6pPr marL="2743200" lvl="5" indent="-298450">
              <a:spcBef>
                <a:spcPts val="0"/>
              </a:spcBef>
              <a:spcAft>
                <a:spcPts val="0"/>
              </a:spcAft>
              <a:buSzPts val="1100"/>
              <a:buChar char="■"/>
              <a:defRPr/>
            </a:lvl6pPr>
            <a:lvl7pPr marL="3200400" lvl="6" indent="-298450">
              <a:spcBef>
                <a:spcPts val="0"/>
              </a:spcBef>
              <a:spcAft>
                <a:spcPts val="0"/>
              </a:spcAft>
              <a:buSzPts val="1100"/>
              <a:buChar char="●"/>
              <a:defRPr/>
            </a:lvl7pPr>
            <a:lvl8pPr marL="3657600" lvl="7" indent="-298450">
              <a:spcBef>
                <a:spcPts val="0"/>
              </a:spcBef>
              <a:spcAft>
                <a:spcPts val="0"/>
              </a:spcAft>
              <a:buSzPts val="1100"/>
              <a:buChar char="○"/>
              <a:defRPr/>
            </a:lvl8pPr>
            <a:lvl9pPr marL="4114800" lvl="8" indent="-298450">
              <a:spcBef>
                <a:spcPts val="0"/>
              </a:spcBef>
              <a:spcAft>
                <a:spcPts val="0"/>
              </a:spcAft>
              <a:buSzPts val="1100"/>
              <a:buChar char="■"/>
              <a:defRPr/>
            </a:lvl9pPr>
          </a:lstStyle>
          <a:p>
            <a:endParaRPr/>
          </a:p>
        </p:txBody>
      </p:sp>
      <p:sp>
        <p:nvSpPr>
          <p:cNvPr id="38" name="Google Shape;38;p5"/>
          <p:cNvSpPr txBox="1">
            <a:spLocks noGrp="1"/>
          </p:cNvSpPr>
          <p:nvPr>
            <p:ph type="body" idx="2"/>
          </p:nvPr>
        </p:nvSpPr>
        <p:spPr>
          <a:xfrm>
            <a:off x="4643604" y="2078875"/>
            <a:ext cx="3774300" cy="2261100"/>
          </a:xfrm>
          <a:prstGeom prst="rect">
            <a:avLst/>
          </a:prstGeom>
        </p:spPr>
        <p:txBody>
          <a:bodyPr spcFirstLastPara="1" wrap="square" lIns="91425" tIns="91425" rIns="91425" bIns="91425" anchor="t" anchorCtr="0">
            <a:normAutofit/>
          </a:bodyPr>
          <a:lstStyle>
            <a:lvl1pPr marL="457200" lvl="0" indent="-311150">
              <a:spcBef>
                <a:spcPts val="0"/>
              </a:spcBef>
              <a:spcAft>
                <a:spcPts val="0"/>
              </a:spcAft>
              <a:buSzPts val="1300"/>
              <a:buChar char="●"/>
              <a:defRPr/>
            </a:lvl1pPr>
            <a:lvl2pPr marL="914400" lvl="1" indent="-298450">
              <a:spcBef>
                <a:spcPts val="0"/>
              </a:spcBef>
              <a:spcAft>
                <a:spcPts val="0"/>
              </a:spcAft>
              <a:buSzPts val="1100"/>
              <a:buChar char="○"/>
              <a:defRPr/>
            </a:lvl2pPr>
            <a:lvl3pPr marL="1371600" lvl="2" indent="-298450">
              <a:spcBef>
                <a:spcPts val="0"/>
              </a:spcBef>
              <a:spcAft>
                <a:spcPts val="0"/>
              </a:spcAft>
              <a:buSzPts val="1100"/>
              <a:buChar char="■"/>
              <a:defRPr/>
            </a:lvl3pPr>
            <a:lvl4pPr marL="1828800" lvl="3" indent="-298450">
              <a:spcBef>
                <a:spcPts val="0"/>
              </a:spcBef>
              <a:spcAft>
                <a:spcPts val="0"/>
              </a:spcAft>
              <a:buSzPts val="1100"/>
              <a:buChar char="●"/>
              <a:defRPr/>
            </a:lvl4pPr>
            <a:lvl5pPr marL="2286000" lvl="4" indent="-298450">
              <a:spcBef>
                <a:spcPts val="0"/>
              </a:spcBef>
              <a:spcAft>
                <a:spcPts val="0"/>
              </a:spcAft>
              <a:buSzPts val="1100"/>
              <a:buChar char="○"/>
              <a:defRPr/>
            </a:lvl5pPr>
            <a:lvl6pPr marL="2743200" lvl="5" indent="-298450">
              <a:spcBef>
                <a:spcPts val="0"/>
              </a:spcBef>
              <a:spcAft>
                <a:spcPts val="0"/>
              </a:spcAft>
              <a:buSzPts val="1100"/>
              <a:buChar char="■"/>
              <a:defRPr/>
            </a:lvl6pPr>
            <a:lvl7pPr marL="3200400" lvl="6" indent="-298450">
              <a:spcBef>
                <a:spcPts val="0"/>
              </a:spcBef>
              <a:spcAft>
                <a:spcPts val="0"/>
              </a:spcAft>
              <a:buSzPts val="1100"/>
              <a:buChar char="●"/>
              <a:defRPr/>
            </a:lvl7pPr>
            <a:lvl8pPr marL="3657600" lvl="7" indent="-298450">
              <a:spcBef>
                <a:spcPts val="0"/>
              </a:spcBef>
              <a:spcAft>
                <a:spcPts val="0"/>
              </a:spcAft>
              <a:buSzPts val="1100"/>
              <a:buChar char="○"/>
              <a:defRPr/>
            </a:lvl8pPr>
            <a:lvl9pPr marL="4114800" lvl="8" indent="-298450">
              <a:spcBef>
                <a:spcPts val="0"/>
              </a:spcBef>
              <a:spcAft>
                <a:spcPts val="0"/>
              </a:spcAft>
              <a:buSzPts val="1100"/>
              <a:buChar char="■"/>
              <a:defRPr/>
            </a:lvl9pPr>
          </a:lstStyle>
          <a:p>
            <a:endParaRPr/>
          </a:p>
        </p:txBody>
      </p:sp>
      <p:sp>
        <p:nvSpPr>
          <p:cNvPr id="39" name="Google Shape;39;p5"/>
          <p:cNvSpPr txBox="1">
            <a:spLocks noGrp="1"/>
          </p:cNvSpPr>
          <p:nvPr>
            <p:ph type="sldNum" idx="12"/>
          </p:nvPr>
        </p:nvSpPr>
        <p:spPr>
          <a:xfrm>
            <a:off x="8536302" y="4749851"/>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40"/>
        <p:cNvGrpSpPr/>
        <p:nvPr/>
      </p:nvGrpSpPr>
      <p:grpSpPr>
        <a:xfrm>
          <a:off x="0" y="0"/>
          <a:ext cx="0" cy="0"/>
          <a:chOff x="0" y="0"/>
          <a:chExt cx="0" cy="0"/>
        </a:xfrm>
      </p:grpSpPr>
      <p:sp>
        <p:nvSpPr>
          <p:cNvPr id="41" name="Google Shape;41;p6"/>
          <p:cNvSpPr/>
          <p:nvPr/>
        </p:nvSpPr>
        <p:spPr>
          <a:xfrm>
            <a:off x="0" y="0"/>
            <a:ext cx="9144000" cy="4878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42" name="Google Shape;42;p6"/>
          <p:cNvGrpSpPr/>
          <p:nvPr/>
        </p:nvGrpSpPr>
        <p:grpSpPr>
          <a:xfrm>
            <a:off x="830392" y="1191256"/>
            <a:ext cx="745763" cy="45826"/>
            <a:chOff x="4580561" y="2589004"/>
            <a:chExt cx="1064464" cy="25200"/>
          </a:xfrm>
        </p:grpSpPr>
        <p:sp>
          <p:nvSpPr>
            <p:cNvPr id="43" name="Google Shape;43;p6"/>
            <p:cNvSpPr/>
            <p:nvPr/>
          </p:nvSpPr>
          <p:spPr>
            <a:xfrm rot="-5400000">
              <a:off x="5366325" y="2335504"/>
              <a:ext cx="25200" cy="532200"/>
            </a:xfrm>
            <a:prstGeom prst="rect">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 name="Google Shape;44;p6"/>
            <p:cNvSpPr/>
            <p:nvPr/>
          </p:nvSpPr>
          <p:spPr>
            <a:xfrm rot="-5400000">
              <a:off x="4836311" y="2333254"/>
              <a:ext cx="25200" cy="5367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45" name="Google Shape;45;p6"/>
          <p:cNvSpPr txBox="1">
            <a:spLocks noGrp="1"/>
          </p:cNvSpPr>
          <p:nvPr>
            <p:ph type="title"/>
          </p:nvPr>
        </p:nvSpPr>
        <p:spPr>
          <a:xfrm>
            <a:off x="729450" y="1318650"/>
            <a:ext cx="7688400" cy="535200"/>
          </a:xfrm>
          <a:prstGeom prst="rect">
            <a:avLst/>
          </a:prstGeom>
        </p:spPr>
        <p:txBody>
          <a:bodyPr spcFirstLastPara="1" wrap="square" lIns="91425" tIns="91425" rIns="91425" bIns="91425" anchor="t" anchorCtr="0">
            <a:normAutofit/>
          </a:bodyPr>
          <a:lstStyle>
            <a:lvl1pPr lvl="0">
              <a:spcBef>
                <a:spcPts val="0"/>
              </a:spcBef>
              <a:spcAft>
                <a:spcPts val="0"/>
              </a:spcAft>
              <a:buSzPts val="2600"/>
              <a:buNone/>
              <a:defRPr sz="2600"/>
            </a:lvl1pPr>
            <a:lvl2pPr lvl="1">
              <a:spcBef>
                <a:spcPts val="0"/>
              </a:spcBef>
              <a:spcAft>
                <a:spcPts val="0"/>
              </a:spcAft>
              <a:buSzPts val="2600"/>
              <a:buNone/>
              <a:defRPr sz="2600"/>
            </a:lvl2pPr>
            <a:lvl3pPr lvl="2">
              <a:spcBef>
                <a:spcPts val="0"/>
              </a:spcBef>
              <a:spcAft>
                <a:spcPts val="0"/>
              </a:spcAft>
              <a:buSzPts val="2600"/>
              <a:buNone/>
              <a:defRPr sz="2600"/>
            </a:lvl3pPr>
            <a:lvl4pPr lvl="3">
              <a:spcBef>
                <a:spcPts val="0"/>
              </a:spcBef>
              <a:spcAft>
                <a:spcPts val="0"/>
              </a:spcAft>
              <a:buSzPts val="2600"/>
              <a:buNone/>
              <a:defRPr sz="2600"/>
            </a:lvl4pPr>
            <a:lvl5pPr lvl="4">
              <a:spcBef>
                <a:spcPts val="0"/>
              </a:spcBef>
              <a:spcAft>
                <a:spcPts val="0"/>
              </a:spcAft>
              <a:buSzPts val="2600"/>
              <a:buNone/>
              <a:defRPr sz="2600"/>
            </a:lvl5pPr>
            <a:lvl6pPr lvl="5">
              <a:spcBef>
                <a:spcPts val="0"/>
              </a:spcBef>
              <a:spcAft>
                <a:spcPts val="0"/>
              </a:spcAft>
              <a:buSzPts val="2600"/>
              <a:buNone/>
              <a:defRPr sz="2600"/>
            </a:lvl6pPr>
            <a:lvl7pPr lvl="6">
              <a:spcBef>
                <a:spcPts val="0"/>
              </a:spcBef>
              <a:spcAft>
                <a:spcPts val="0"/>
              </a:spcAft>
              <a:buSzPts val="2600"/>
              <a:buNone/>
              <a:defRPr sz="2600"/>
            </a:lvl7pPr>
            <a:lvl8pPr lvl="7">
              <a:spcBef>
                <a:spcPts val="0"/>
              </a:spcBef>
              <a:spcAft>
                <a:spcPts val="0"/>
              </a:spcAft>
              <a:buSzPts val="2600"/>
              <a:buNone/>
              <a:defRPr sz="2600"/>
            </a:lvl8pPr>
            <a:lvl9pPr lvl="8">
              <a:spcBef>
                <a:spcPts val="0"/>
              </a:spcBef>
              <a:spcAft>
                <a:spcPts val="0"/>
              </a:spcAft>
              <a:buSzPts val="2600"/>
              <a:buNone/>
              <a:defRPr sz="2600"/>
            </a:lvl9pPr>
          </a:lstStyle>
          <a:p>
            <a:endParaRPr/>
          </a:p>
        </p:txBody>
      </p:sp>
      <p:sp>
        <p:nvSpPr>
          <p:cNvPr id="46" name="Google Shape;46;p6"/>
          <p:cNvSpPr txBox="1">
            <a:spLocks noGrp="1"/>
          </p:cNvSpPr>
          <p:nvPr>
            <p:ph type="sldNum" idx="12"/>
          </p:nvPr>
        </p:nvSpPr>
        <p:spPr>
          <a:xfrm>
            <a:off x="8536302" y="4749851"/>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47"/>
        <p:cNvGrpSpPr/>
        <p:nvPr/>
      </p:nvGrpSpPr>
      <p:grpSpPr>
        <a:xfrm>
          <a:off x="0" y="0"/>
          <a:ext cx="0" cy="0"/>
          <a:chOff x="0" y="0"/>
          <a:chExt cx="0" cy="0"/>
        </a:xfrm>
      </p:grpSpPr>
      <p:sp>
        <p:nvSpPr>
          <p:cNvPr id="48" name="Google Shape;48;p7"/>
          <p:cNvSpPr/>
          <p:nvPr/>
        </p:nvSpPr>
        <p:spPr>
          <a:xfrm>
            <a:off x="0" y="0"/>
            <a:ext cx="9144000" cy="4878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49" name="Google Shape;49;p7"/>
          <p:cNvGrpSpPr/>
          <p:nvPr/>
        </p:nvGrpSpPr>
        <p:grpSpPr>
          <a:xfrm>
            <a:off x="830392" y="1191256"/>
            <a:ext cx="745763" cy="45826"/>
            <a:chOff x="4580561" y="2589004"/>
            <a:chExt cx="1064464" cy="25200"/>
          </a:xfrm>
        </p:grpSpPr>
        <p:sp>
          <p:nvSpPr>
            <p:cNvPr id="50" name="Google Shape;50;p7"/>
            <p:cNvSpPr/>
            <p:nvPr/>
          </p:nvSpPr>
          <p:spPr>
            <a:xfrm rot="-5400000">
              <a:off x="5366325" y="2335504"/>
              <a:ext cx="25200" cy="532200"/>
            </a:xfrm>
            <a:prstGeom prst="rect">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 name="Google Shape;51;p7"/>
            <p:cNvSpPr/>
            <p:nvPr/>
          </p:nvSpPr>
          <p:spPr>
            <a:xfrm rot="-5400000">
              <a:off x="4836311" y="2333254"/>
              <a:ext cx="25200" cy="5367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52" name="Google Shape;52;p7"/>
          <p:cNvSpPr txBox="1">
            <a:spLocks noGrp="1"/>
          </p:cNvSpPr>
          <p:nvPr>
            <p:ph type="title"/>
          </p:nvPr>
        </p:nvSpPr>
        <p:spPr>
          <a:xfrm>
            <a:off x="730000" y="1318650"/>
            <a:ext cx="3300900" cy="1381500"/>
          </a:xfrm>
          <a:prstGeom prst="rect">
            <a:avLst/>
          </a:prstGeom>
        </p:spPr>
        <p:txBody>
          <a:bodyPr spcFirstLastPara="1" wrap="square" lIns="91425" tIns="91425" rIns="91425" bIns="91425" anchor="t" anchorCtr="0">
            <a:normAutofit/>
          </a:bodyPr>
          <a:lstStyle>
            <a:lvl1pPr lvl="0">
              <a:spcBef>
                <a:spcPts val="0"/>
              </a:spcBef>
              <a:spcAft>
                <a:spcPts val="0"/>
              </a:spcAft>
              <a:buSzPts val="2600"/>
              <a:buNone/>
              <a:defRPr sz="2600"/>
            </a:lvl1pPr>
            <a:lvl2pPr lvl="1">
              <a:spcBef>
                <a:spcPts val="0"/>
              </a:spcBef>
              <a:spcAft>
                <a:spcPts val="0"/>
              </a:spcAft>
              <a:buSzPts val="2600"/>
              <a:buNone/>
              <a:defRPr sz="2600"/>
            </a:lvl2pPr>
            <a:lvl3pPr lvl="2">
              <a:spcBef>
                <a:spcPts val="0"/>
              </a:spcBef>
              <a:spcAft>
                <a:spcPts val="0"/>
              </a:spcAft>
              <a:buSzPts val="2600"/>
              <a:buNone/>
              <a:defRPr sz="2600"/>
            </a:lvl3pPr>
            <a:lvl4pPr lvl="3">
              <a:spcBef>
                <a:spcPts val="0"/>
              </a:spcBef>
              <a:spcAft>
                <a:spcPts val="0"/>
              </a:spcAft>
              <a:buSzPts val="2600"/>
              <a:buNone/>
              <a:defRPr sz="2600"/>
            </a:lvl4pPr>
            <a:lvl5pPr lvl="4">
              <a:spcBef>
                <a:spcPts val="0"/>
              </a:spcBef>
              <a:spcAft>
                <a:spcPts val="0"/>
              </a:spcAft>
              <a:buSzPts val="2600"/>
              <a:buNone/>
              <a:defRPr sz="2600"/>
            </a:lvl5pPr>
            <a:lvl6pPr lvl="5">
              <a:spcBef>
                <a:spcPts val="0"/>
              </a:spcBef>
              <a:spcAft>
                <a:spcPts val="0"/>
              </a:spcAft>
              <a:buSzPts val="2600"/>
              <a:buNone/>
              <a:defRPr sz="2600"/>
            </a:lvl6pPr>
            <a:lvl7pPr lvl="6">
              <a:spcBef>
                <a:spcPts val="0"/>
              </a:spcBef>
              <a:spcAft>
                <a:spcPts val="0"/>
              </a:spcAft>
              <a:buSzPts val="2600"/>
              <a:buNone/>
              <a:defRPr sz="2600"/>
            </a:lvl7pPr>
            <a:lvl8pPr lvl="7">
              <a:spcBef>
                <a:spcPts val="0"/>
              </a:spcBef>
              <a:spcAft>
                <a:spcPts val="0"/>
              </a:spcAft>
              <a:buSzPts val="2600"/>
              <a:buNone/>
              <a:defRPr sz="2600"/>
            </a:lvl8pPr>
            <a:lvl9pPr lvl="8">
              <a:spcBef>
                <a:spcPts val="0"/>
              </a:spcBef>
              <a:spcAft>
                <a:spcPts val="0"/>
              </a:spcAft>
              <a:buSzPts val="2600"/>
              <a:buNone/>
              <a:defRPr sz="2600"/>
            </a:lvl9pPr>
          </a:lstStyle>
          <a:p>
            <a:endParaRPr/>
          </a:p>
        </p:txBody>
      </p:sp>
      <p:sp>
        <p:nvSpPr>
          <p:cNvPr id="53" name="Google Shape;53;p7"/>
          <p:cNvSpPr txBox="1">
            <a:spLocks noGrp="1"/>
          </p:cNvSpPr>
          <p:nvPr>
            <p:ph type="body" idx="1"/>
          </p:nvPr>
        </p:nvSpPr>
        <p:spPr>
          <a:xfrm>
            <a:off x="721225" y="2781725"/>
            <a:ext cx="3300900" cy="1597500"/>
          </a:xfrm>
          <a:prstGeom prst="rect">
            <a:avLst/>
          </a:prstGeom>
        </p:spPr>
        <p:txBody>
          <a:bodyPr spcFirstLastPara="1" wrap="square" lIns="91425" tIns="91425" rIns="91425" bIns="91425" anchor="t" anchorCtr="0">
            <a:normAutofit/>
          </a:bodyPr>
          <a:lstStyle>
            <a:lvl1pPr marL="457200" lvl="0" indent="-311150">
              <a:spcBef>
                <a:spcPts val="0"/>
              </a:spcBef>
              <a:spcAft>
                <a:spcPts val="0"/>
              </a:spcAft>
              <a:buSzPts val="1300"/>
              <a:buChar char="●"/>
              <a:defRPr/>
            </a:lvl1pPr>
            <a:lvl2pPr marL="914400" lvl="1" indent="-298450">
              <a:spcBef>
                <a:spcPts val="0"/>
              </a:spcBef>
              <a:spcAft>
                <a:spcPts val="0"/>
              </a:spcAft>
              <a:buSzPts val="1100"/>
              <a:buChar char="○"/>
              <a:defRPr/>
            </a:lvl2pPr>
            <a:lvl3pPr marL="1371600" lvl="2" indent="-298450">
              <a:spcBef>
                <a:spcPts val="0"/>
              </a:spcBef>
              <a:spcAft>
                <a:spcPts val="0"/>
              </a:spcAft>
              <a:buSzPts val="1100"/>
              <a:buChar char="■"/>
              <a:defRPr/>
            </a:lvl3pPr>
            <a:lvl4pPr marL="1828800" lvl="3" indent="-298450">
              <a:spcBef>
                <a:spcPts val="0"/>
              </a:spcBef>
              <a:spcAft>
                <a:spcPts val="0"/>
              </a:spcAft>
              <a:buSzPts val="1100"/>
              <a:buChar char="●"/>
              <a:defRPr/>
            </a:lvl4pPr>
            <a:lvl5pPr marL="2286000" lvl="4" indent="-298450">
              <a:spcBef>
                <a:spcPts val="0"/>
              </a:spcBef>
              <a:spcAft>
                <a:spcPts val="0"/>
              </a:spcAft>
              <a:buSzPts val="1100"/>
              <a:buChar char="○"/>
              <a:defRPr/>
            </a:lvl5pPr>
            <a:lvl6pPr marL="2743200" lvl="5" indent="-298450">
              <a:spcBef>
                <a:spcPts val="0"/>
              </a:spcBef>
              <a:spcAft>
                <a:spcPts val="0"/>
              </a:spcAft>
              <a:buSzPts val="1100"/>
              <a:buChar char="■"/>
              <a:defRPr/>
            </a:lvl6pPr>
            <a:lvl7pPr marL="3200400" lvl="6" indent="-298450">
              <a:spcBef>
                <a:spcPts val="0"/>
              </a:spcBef>
              <a:spcAft>
                <a:spcPts val="0"/>
              </a:spcAft>
              <a:buSzPts val="1100"/>
              <a:buChar char="●"/>
              <a:defRPr/>
            </a:lvl7pPr>
            <a:lvl8pPr marL="3657600" lvl="7" indent="-298450">
              <a:spcBef>
                <a:spcPts val="0"/>
              </a:spcBef>
              <a:spcAft>
                <a:spcPts val="0"/>
              </a:spcAft>
              <a:buSzPts val="1100"/>
              <a:buChar char="○"/>
              <a:defRPr/>
            </a:lvl8pPr>
            <a:lvl9pPr marL="4114800" lvl="8" indent="-298450">
              <a:spcBef>
                <a:spcPts val="0"/>
              </a:spcBef>
              <a:spcAft>
                <a:spcPts val="0"/>
              </a:spcAft>
              <a:buSzPts val="1100"/>
              <a:buChar char="■"/>
              <a:defRPr/>
            </a:lvl9pPr>
          </a:lstStyle>
          <a:p>
            <a:endParaRPr/>
          </a:p>
        </p:txBody>
      </p:sp>
      <p:sp>
        <p:nvSpPr>
          <p:cNvPr id="54" name="Google Shape;54;p7"/>
          <p:cNvSpPr txBox="1">
            <a:spLocks noGrp="1"/>
          </p:cNvSpPr>
          <p:nvPr>
            <p:ph type="sldNum" idx="12"/>
          </p:nvPr>
        </p:nvSpPr>
        <p:spPr>
          <a:xfrm>
            <a:off x="8536302" y="4749851"/>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bg>
      <p:bgPr>
        <a:solidFill>
          <a:schemeClr val="accent3"/>
        </a:solidFill>
        <a:effectLst/>
      </p:bgPr>
    </p:bg>
    <p:spTree>
      <p:nvGrpSpPr>
        <p:cNvPr id="1" name="Shape 55"/>
        <p:cNvGrpSpPr/>
        <p:nvPr/>
      </p:nvGrpSpPr>
      <p:grpSpPr>
        <a:xfrm>
          <a:off x="0" y="0"/>
          <a:ext cx="0" cy="0"/>
          <a:chOff x="0" y="0"/>
          <a:chExt cx="0" cy="0"/>
        </a:xfrm>
      </p:grpSpPr>
      <p:grpSp>
        <p:nvGrpSpPr>
          <p:cNvPr id="56" name="Google Shape;56;p8"/>
          <p:cNvGrpSpPr/>
          <p:nvPr/>
        </p:nvGrpSpPr>
        <p:grpSpPr>
          <a:xfrm>
            <a:off x="830392" y="4169130"/>
            <a:ext cx="745763" cy="45826"/>
            <a:chOff x="4580561" y="2589004"/>
            <a:chExt cx="1064464" cy="25200"/>
          </a:xfrm>
        </p:grpSpPr>
        <p:sp>
          <p:nvSpPr>
            <p:cNvPr id="57" name="Google Shape;57;p8"/>
            <p:cNvSpPr/>
            <p:nvPr/>
          </p:nvSpPr>
          <p:spPr>
            <a:xfrm rot="-5400000">
              <a:off x="5366325" y="2335504"/>
              <a:ext cx="25200" cy="532200"/>
            </a:xfrm>
            <a:prstGeom prst="rect">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 name="Google Shape;58;p8"/>
            <p:cNvSpPr/>
            <p:nvPr/>
          </p:nvSpPr>
          <p:spPr>
            <a:xfrm rot="-5400000">
              <a:off x="4836311" y="2333254"/>
              <a:ext cx="25200" cy="536700"/>
            </a:xfrm>
            <a:prstGeom prst="rect">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59" name="Google Shape;59;p8"/>
          <p:cNvSpPr txBox="1">
            <a:spLocks noGrp="1"/>
          </p:cNvSpPr>
          <p:nvPr>
            <p:ph type="title"/>
          </p:nvPr>
        </p:nvSpPr>
        <p:spPr>
          <a:xfrm>
            <a:off x="729450" y="864300"/>
            <a:ext cx="7021200" cy="2985000"/>
          </a:xfrm>
          <a:prstGeom prst="rect">
            <a:avLst/>
          </a:prstGeom>
        </p:spPr>
        <p:txBody>
          <a:bodyPr spcFirstLastPara="1" wrap="square" lIns="91425" tIns="91425" rIns="91425" bIns="91425" anchor="ctr" anchorCtr="0">
            <a:normAutofit/>
          </a:bodyPr>
          <a:lstStyle>
            <a:lvl1pPr lvl="0">
              <a:spcBef>
                <a:spcPts val="0"/>
              </a:spcBef>
              <a:spcAft>
                <a:spcPts val="0"/>
              </a:spcAft>
              <a:buClr>
                <a:schemeClr val="lt1"/>
              </a:buClr>
              <a:buSzPts val="3600"/>
              <a:buNone/>
              <a:defRPr sz="3600">
                <a:solidFill>
                  <a:schemeClr val="lt1"/>
                </a:solidFill>
              </a:defRPr>
            </a:lvl1pPr>
            <a:lvl2pPr lvl="1">
              <a:spcBef>
                <a:spcPts val="0"/>
              </a:spcBef>
              <a:spcAft>
                <a:spcPts val="0"/>
              </a:spcAft>
              <a:buClr>
                <a:schemeClr val="lt1"/>
              </a:buClr>
              <a:buSzPts val="3600"/>
              <a:buNone/>
              <a:defRPr sz="3600">
                <a:solidFill>
                  <a:schemeClr val="lt1"/>
                </a:solidFill>
              </a:defRPr>
            </a:lvl2pPr>
            <a:lvl3pPr lvl="2">
              <a:spcBef>
                <a:spcPts val="0"/>
              </a:spcBef>
              <a:spcAft>
                <a:spcPts val="0"/>
              </a:spcAft>
              <a:buClr>
                <a:schemeClr val="lt1"/>
              </a:buClr>
              <a:buSzPts val="3600"/>
              <a:buNone/>
              <a:defRPr sz="3600">
                <a:solidFill>
                  <a:schemeClr val="lt1"/>
                </a:solidFill>
              </a:defRPr>
            </a:lvl3pPr>
            <a:lvl4pPr lvl="3">
              <a:spcBef>
                <a:spcPts val="0"/>
              </a:spcBef>
              <a:spcAft>
                <a:spcPts val="0"/>
              </a:spcAft>
              <a:buClr>
                <a:schemeClr val="lt1"/>
              </a:buClr>
              <a:buSzPts val="3600"/>
              <a:buNone/>
              <a:defRPr sz="3600">
                <a:solidFill>
                  <a:schemeClr val="lt1"/>
                </a:solidFill>
              </a:defRPr>
            </a:lvl4pPr>
            <a:lvl5pPr lvl="4">
              <a:spcBef>
                <a:spcPts val="0"/>
              </a:spcBef>
              <a:spcAft>
                <a:spcPts val="0"/>
              </a:spcAft>
              <a:buClr>
                <a:schemeClr val="lt1"/>
              </a:buClr>
              <a:buSzPts val="3600"/>
              <a:buNone/>
              <a:defRPr sz="3600">
                <a:solidFill>
                  <a:schemeClr val="lt1"/>
                </a:solidFill>
              </a:defRPr>
            </a:lvl5pPr>
            <a:lvl6pPr lvl="5">
              <a:spcBef>
                <a:spcPts val="0"/>
              </a:spcBef>
              <a:spcAft>
                <a:spcPts val="0"/>
              </a:spcAft>
              <a:buClr>
                <a:schemeClr val="lt1"/>
              </a:buClr>
              <a:buSzPts val="3600"/>
              <a:buNone/>
              <a:defRPr sz="3600">
                <a:solidFill>
                  <a:schemeClr val="lt1"/>
                </a:solidFill>
              </a:defRPr>
            </a:lvl6pPr>
            <a:lvl7pPr lvl="6">
              <a:spcBef>
                <a:spcPts val="0"/>
              </a:spcBef>
              <a:spcAft>
                <a:spcPts val="0"/>
              </a:spcAft>
              <a:buClr>
                <a:schemeClr val="lt1"/>
              </a:buClr>
              <a:buSzPts val="3600"/>
              <a:buNone/>
              <a:defRPr sz="3600">
                <a:solidFill>
                  <a:schemeClr val="lt1"/>
                </a:solidFill>
              </a:defRPr>
            </a:lvl7pPr>
            <a:lvl8pPr lvl="7">
              <a:spcBef>
                <a:spcPts val="0"/>
              </a:spcBef>
              <a:spcAft>
                <a:spcPts val="0"/>
              </a:spcAft>
              <a:buClr>
                <a:schemeClr val="lt1"/>
              </a:buClr>
              <a:buSzPts val="3600"/>
              <a:buNone/>
              <a:defRPr sz="3600">
                <a:solidFill>
                  <a:schemeClr val="lt1"/>
                </a:solidFill>
              </a:defRPr>
            </a:lvl8pPr>
            <a:lvl9pPr lvl="8">
              <a:spcBef>
                <a:spcPts val="0"/>
              </a:spcBef>
              <a:spcAft>
                <a:spcPts val="0"/>
              </a:spcAft>
              <a:buClr>
                <a:schemeClr val="lt1"/>
              </a:buClr>
              <a:buSzPts val="3600"/>
              <a:buNone/>
              <a:defRPr sz="3600">
                <a:solidFill>
                  <a:schemeClr val="lt1"/>
                </a:solidFill>
              </a:defRPr>
            </a:lvl9pPr>
          </a:lstStyle>
          <a:p>
            <a:endParaRPr/>
          </a:p>
        </p:txBody>
      </p:sp>
      <p:sp>
        <p:nvSpPr>
          <p:cNvPr id="60" name="Google Shape;60;p8"/>
          <p:cNvSpPr txBox="1">
            <a:spLocks noGrp="1"/>
          </p:cNvSpPr>
          <p:nvPr>
            <p:ph type="sldNum" idx="12"/>
          </p:nvPr>
        </p:nvSpPr>
        <p:spPr>
          <a:xfrm>
            <a:off x="8536302" y="4749851"/>
            <a:ext cx="548700" cy="393600"/>
          </a:xfrm>
          <a:prstGeom prst="rect">
            <a:avLst/>
          </a:prstGeom>
        </p:spPr>
        <p:txBody>
          <a:bodyPr spcFirstLastPara="1" wrap="square" lIns="91425" tIns="91425" rIns="91425" bIns="91425" anchor="ctr" anchorCtr="0">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61"/>
        <p:cNvGrpSpPr/>
        <p:nvPr/>
      </p:nvGrpSpPr>
      <p:grpSpPr>
        <a:xfrm>
          <a:off x="0" y="0"/>
          <a:ext cx="0" cy="0"/>
          <a:chOff x="0" y="0"/>
          <a:chExt cx="0" cy="0"/>
        </a:xfrm>
      </p:grpSpPr>
      <p:sp>
        <p:nvSpPr>
          <p:cNvPr id="62" name="Google Shape;62;p9"/>
          <p:cNvSpPr/>
          <p:nvPr/>
        </p:nvSpPr>
        <p:spPr>
          <a:xfrm>
            <a:off x="0" y="0"/>
            <a:ext cx="45720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63" name="Google Shape;63;p9"/>
          <p:cNvGrpSpPr/>
          <p:nvPr/>
        </p:nvGrpSpPr>
        <p:grpSpPr>
          <a:xfrm>
            <a:off x="830392" y="1191256"/>
            <a:ext cx="745763" cy="45826"/>
            <a:chOff x="4580561" y="2589004"/>
            <a:chExt cx="1064464" cy="25200"/>
          </a:xfrm>
        </p:grpSpPr>
        <p:sp>
          <p:nvSpPr>
            <p:cNvPr id="64" name="Google Shape;64;p9"/>
            <p:cNvSpPr/>
            <p:nvPr/>
          </p:nvSpPr>
          <p:spPr>
            <a:xfrm rot="-5400000">
              <a:off x="5366325" y="2335504"/>
              <a:ext cx="25200" cy="532200"/>
            </a:xfrm>
            <a:prstGeom prst="rect">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 name="Google Shape;65;p9"/>
            <p:cNvSpPr/>
            <p:nvPr/>
          </p:nvSpPr>
          <p:spPr>
            <a:xfrm rot="-5400000">
              <a:off x="4836311" y="2333254"/>
              <a:ext cx="25200" cy="5367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66" name="Google Shape;66;p9"/>
          <p:cNvSpPr txBox="1">
            <a:spLocks noGrp="1"/>
          </p:cNvSpPr>
          <p:nvPr>
            <p:ph type="title"/>
          </p:nvPr>
        </p:nvSpPr>
        <p:spPr>
          <a:xfrm>
            <a:off x="730000" y="1318650"/>
            <a:ext cx="3300900" cy="1687200"/>
          </a:xfrm>
          <a:prstGeom prst="rect">
            <a:avLst/>
          </a:prstGeom>
        </p:spPr>
        <p:txBody>
          <a:bodyPr spcFirstLastPara="1" wrap="square" lIns="91425" tIns="91425" rIns="91425" bIns="91425" anchor="t" anchorCtr="0">
            <a:normAutofit/>
          </a:bodyPr>
          <a:lstStyle>
            <a:lvl1pPr lvl="0">
              <a:spcBef>
                <a:spcPts val="0"/>
              </a:spcBef>
              <a:spcAft>
                <a:spcPts val="0"/>
              </a:spcAft>
              <a:buSzPts val="2600"/>
              <a:buNone/>
              <a:defRPr sz="2600"/>
            </a:lvl1pPr>
            <a:lvl2pPr lvl="1">
              <a:spcBef>
                <a:spcPts val="0"/>
              </a:spcBef>
              <a:spcAft>
                <a:spcPts val="0"/>
              </a:spcAft>
              <a:buSzPts val="2600"/>
              <a:buNone/>
              <a:defRPr sz="2600"/>
            </a:lvl2pPr>
            <a:lvl3pPr lvl="2">
              <a:spcBef>
                <a:spcPts val="0"/>
              </a:spcBef>
              <a:spcAft>
                <a:spcPts val="0"/>
              </a:spcAft>
              <a:buSzPts val="2600"/>
              <a:buNone/>
              <a:defRPr sz="2600"/>
            </a:lvl3pPr>
            <a:lvl4pPr lvl="3">
              <a:spcBef>
                <a:spcPts val="0"/>
              </a:spcBef>
              <a:spcAft>
                <a:spcPts val="0"/>
              </a:spcAft>
              <a:buSzPts val="2600"/>
              <a:buNone/>
              <a:defRPr sz="2600"/>
            </a:lvl4pPr>
            <a:lvl5pPr lvl="4">
              <a:spcBef>
                <a:spcPts val="0"/>
              </a:spcBef>
              <a:spcAft>
                <a:spcPts val="0"/>
              </a:spcAft>
              <a:buSzPts val="2600"/>
              <a:buNone/>
              <a:defRPr sz="2600"/>
            </a:lvl5pPr>
            <a:lvl6pPr lvl="5">
              <a:spcBef>
                <a:spcPts val="0"/>
              </a:spcBef>
              <a:spcAft>
                <a:spcPts val="0"/>
              </a:spcAft>
              <a:buSzPts val="2600"/>
              <a:buNone/>
              <a:defRPr sz="2600"/>
            </a:lvl6pPr>
            <a:lvl7pPr lvl="6">
              <a:spcBef>
                <a:spcPts val="0"/>
              </a:spcBef>
              <a:spcAft>
                <a:spcPts val="0"/>
              </a:spcAft>
              <a:buSzPts val="2600"/>
              <a:buNone/>
              <a:defRPr sz="2600"/>
            </a:lvl7pPr>
            <a:lvl8pPr lvl="7">
              <a:spcBef>
                <a:spcPts val="0"/>
              </a:spcBef>
              <a:spcAft>
                <a:spcPts val="0"/>
              </a:spcAft>
              <a:buSzPts val="2600"/>
              <a:buNone/>
              <a:defRPr sz="2600"/>
            </a:lvl8pPr>
            <a:lvl9pPr lvl="8">
              <a:spcBef>
                <a:spcPts val="0"/>
              </a:spcBef>
              <a:spcAft>
                <a:spcPts val="0"/>
              </a:spcAft>
              <a:buSzPts val="2600"/>
              <a:buNone/>
              <a:defRPr sz="2600"/>
            </a:lvl9pPr>
          </a:lstStyle>
          <a:p>
            <a:endParaRPr/>
          </a:p>
        </p:txBody>
      </p:sp>
      <p:sp>
        <p:nvSpPr>
          <p:cNvPr id="67" name="Google Shape;67;p9"/>
          <p:cNvSpPr txBox="1">
            <a:spLocks noGrp="1"/>
          </p:cNvSpPr>
          <p:nvPr>
            <p:ph type="subTitle" idx="1"/>
          </p:nvPr>
        </p:nvSpPr>
        <p:spPr>
          <a:xfrm>
            <a:off x="724950" y="3161525"/>
            <a:ext cx="3300900" cy="759000"/>
          </a:xfrm>
          <a:prstGeom prst="rect">
            <a:avLst/>
          </a:prstGeom>
        </p:spPr>
        <p:txBody>
          <a:bodyPr spcFirstLastPara="1" wrap="square" lIns="91425" tIns="91425" rIns="91425" bIns="91425" anchor="t" anchorCtr="0">
            <a:normAutofit/>
          </a:bodyPr>
          <a:lstStyle>
            <a:lvl1pPr lvl="0">
              <a:lnSpc>
                <a:spcPct val="100000"/>
              </a:lnSpc>
              <a:spcBef>
                <a:spcPts val="0"/>
              </a:spcBef>
              <a:spcAft>
                <a:spcPts val="0"/>
              </a:spcAft>
              <a:buSzPts val="1600"/>
              <a:buNone/>
              <a:defRPr sz="1600"/>
            </a:lvl1pPr>
            <a:lvl2pPr lvl="1">
              <a:lnSpc>
                <a:spcPct val="100000"/>
              </a:lnSpc>
              <a:spcBef>
                <a:spcPts val="0"/>
              </a:spcBef>
              <a:spcAft>
                <a:spcPts val="0"/>
              </a:spcAft>
              <a:buSzPts val="1600"/>
              <a:buNone/>
              <a:defRPr sz="1600"/>
            </a:lvl2pPr>
            <a:lvl3pPr lvl="2">
              <a:lnSpc>
                <a:spcPct val="100000"/>
              </a:lnSpc>
              <a:spcBef>
                <a:spcPts val="0"/>
              </a:spcBef>
              <a:spcAft>
                <a:spcPts val="0"/>
              </a:spcAft>
              <a:buSzPts val="1600"/>
              <a:buNone/>
              <a:defRPr sz="1600"/>
            </a:lvl3pPr>
            <a:lvl4pPr lvl="3">
              <a:lnSpc>
                <a:spcPct val="100000"/>
              </a:lnSpc>
              <a:spcBef>
                <a:spcPts val="0"/>
              </a:spcBef>
              <a:spcAft>
                <a:spcPts val="0"/>
              </a:spcAft>
              <a:buSzPts val="1600"/>
              <a:buNone/>
              <a:defRPr sz="1600"/>
            </a:lvl4pPr>
            <a:lvl5pPr lvl="4">
              <a:lnSpc>
                <a:spcPct val="100000"/>
              </a:lnSpc>
              <a:spcBef>
                <a:spcPts val="0"/>
              </a:spcBef>
              <a:spcAft>
                <a:spcPts val="0"/>
              </a:spcAft>
              <a:buSzPts val="1600"/>
              <a:buNone/>
              <a:defRPr sz="1600"/>
            </a:lvl5pPr>
            <a:lvl6pPr lvl="5">
              <a:lnSpc>
                <a:spcPct val="100000"/>
              </a:lnSpc>
              <a:spcBef>
                <a:spcPts val="0"/>
              </a:spcBef>
              <a:spcAft>
                <a:spcPts val="0"/>
              </a:spcAft>
              <a:buSzPts val="1600"/>
              <a:buNone/>
              <a:defRPr sz="1600"/>
            </a:lvl6pPr>
            <a:lvl7pPr lvl="6">
              <a:lnSpc>
                <a:spcPct val="100000"/>
              </a:lnSpc>
              <a:spcBef>
                <a:spcPts val="0"/>
              </a:spcBef>
              <a:spcAft>
                <a:spcPts val="0"/>
              </a:spcAft>
              <a:buSzPts val="1600"/>
              <a:buNone/>
              <a:defRPr sz="1600"/>
            </a:lvl7pPr>
            <a:lvl8pPr lvl="7">
              <a:lnSpc>
                <a:spcPct val="100000"/>
              </a:lnSpc>
              <a:spcBef>
                <a:spcPts val="0"/>
              </a:spcBef>
              <a:spcAft>
                <a:spcPts val="0"/>
              </a:spcAft>
              <a:buSzPts val="1600"/>
              <a:buNone/>
              <a:defRPr sz="1600"/>
            </a:lvl8pPr>
            <a:lvl9pPr lvl="8">
              <a:lnSpc>
                <a:spcPct val="100000"/>
              </a:lnSpc>
              <a:spcBef>
                <a:spcPts val="0"/>
              </a:spcBef>
              <a:spcAft>
                <a:spcPts val="0"/>
              </a:spcAft>
              <a:buSzPts val="1600"/>
              <a:buNone/>
              <a:defRPr sz="1600"/>
            </a:lvl9pPr>
          </a:lstStyle>
          <a:p>
            <a:endParaRPr/>
          </a:p>
        </p:txBody>
      </p:sp>
      <p:sp>
        <p:nvSpPr>
          <p:cNvPr id="68" name="Google Shape;68;p9"/>
          <p:cNvSpPr txBox="1">
            <a:spLocks noGrp="1"/>
          </p:cNvSpPr>
          <p:nvPr>
            <p:ph type="body" idx="2"/>
          </p:nvPr>
        </p:nvSpPr>
        <p:spPr>
          <a:xfrm>
            <a:off x="5174225" y="1352625"/>
            <a:ext cx="3374400" cy="3025500"/>
          </a:xfrm>
          <a:prstGeom prst="rect">
            <a:avLst/>
          </a:prstGeom>
        </p:spPr>
        <p:txBody>
          <a:bodyPr spcFirstLastPara="1" wrap="square" lIns="91425" tIns="91425" rIns="91425" bIns="91425" anchor="t" anchorCtr="0">
            <a:normAutofit/>
          </a:bodyPr>
          <a:lstStyle>
            <a:lvl1pPr marL="457200" lvl="0" indent="-311150">
              <a:spcBef>
                <a:spcPts val="0"/>
              </a:spcBef>
              <a:spcAft>
                <a:spcPts val="0"/>
              </a:spcAft>
              <a:buSzPts val="1300"/>
              <a:buChar char="●"/>
              <a:defRPr/>
            </a:lvl1pPr>
            <a:lvl2pPr marL="914400" lvl="1" indent="-298450">
              <a:spcBef>
                <a:spcPts val="0"/>
              </a:spcBef>
              <a:spcAft>
                <a:spcPts val="0"/>
              </a:spcAft>
              <a:buSzPts val="1100"/>
              <a:buChar char="○"/>
              <a:defRPr/>
            </a:lvl2pPr>
            <a:lvl3pPr marL="1371600" lvl="2" indent="-298450">
              <a:spcBef>
                <a:spcPts val="0"/>
              </a:spcBef>
              <a:spcAft>
                <a:spcPts val="0"/>
              </a:spcAft>
              <a:buSzPts val="1100"/>
              <a:buChar char="■"/>
              <a:defRPr/>
            </a:lvl3pPr>
            <a:lvl4pPr marL="1828800" lvl="3" indent="-298450">
              <a:spcBef>
                <a:spcPts val="0"/>
              </a:spcBef>
              <a:spcAft>
                <a:spcPts val="0"/>
              </a:spcAft>
              <a:buSzPts val="1100"/>
              <a:buChar char="●"/>
              <a:defRPr/>
            </a:lvl4pPr>
            <a:lvl5pPr marL="2286000" lvl="4" indent="-298450">
              <a:spcBef>
                <a:spcPts val="0"/>
              </a:spcBef>
              <a:spcAft>
                <a:spcPts val="0"/>
              </a:spcAft>
              <a:buSzPts val="1100"/>
              <a:buChar char="○"/>
              <a:defRPr/>
            </a:lvl5pPr>
            <a:lvl6pPr marL="2743200" lvl="5" indent="-298450">
              <a:spcBef>
                <a:spcPts val="0"/>
              </a:spcBef>
              <a:spcAft>
                <a:spcPts val="0"/>
              </a:spcAft>
              <a:buSzPts val="1100"/>
              <a:buChar char="■"/>
              <a:defRPr/>
            </a:lvl6pPr>
            <a:lvl7pPr marL="3200400" lvl="6" indent="-298450">
              <a:spcBef>
                <a:spcPts val="0"/>
              </a:spcBef>
              <a:spcAft>
                <a:spcPts val="0"/>
              </a:spcAft>
              <a:buSzPts val="1100"/>
              <a:buChar char="●"/>
              <a:defRPr/>
            </a:lvl7pPr>
            <a:lvl8pPr marL="3657600" lvl="7" indent="-298450">
              <a:spcBef>
                <a:spcPts val="0"/>
              </a:spcBef>
              <a:spcAft>
                <a:spcPts val="0"/>
              </a:spcAft>
              <a:buSzPts val="1100"/>
              <a:buChar char="○"/>
              <a:defRPr/>
            </a:lvl8pPr>
            <a:lvl9pPr marL="4114800" lvl="8" indent="-298450">
              <a:spcBef>
                <a:spcPts val="0"/>
              </a:spcBef>
              <a:spcAft>
                <a:spcPts val="0"/>
              </a:spcAft>
              <a:buSzPts val="1100"/>
              <a:buChar char="■"/>
              <a:defRPr/>
            </a:lvl9pPr>
          </a:lstStyle>
          <a:p>
            <a:endParaRPr/>
          </a:p>
        </p:txBody>
      </p:sp>
      <p:sp>
        <p:nvSpPr>
          <p:cNvPr id="69" name="Google Shape;69;p9"/>
          <p:cNvSpPr txBox="1">
            <a:spLocks noGrp="1"/>
          </p:cNvSpPr>
          <p:nvPr>
            <p:ph type="sldNum" idx="12"/>
          </p:nvPr>
        </p:nvSpPr>
        <p:spPr>
          <a:xfrm>
            <a:off x="8536302" y="4749851"/>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70"/>
        <p:cNvGrpSpPr/>
        <p:nvPr/>
      </p:nvGrpSpPr>
      <p:grpSpPr>
        <a:xfrm>
          <a:off x="0" y="0"/>
          <a:ext cx="0" cy="0"/>
          <a:chOff x="0" y="0"/>
          <a:chExt cx="0" cy="0"/>
        </a:xfrm>
      </p:grpSpPr>
      <p:sp>
        <p:nvSpPr>
          <p:cNvPr id="71" name="Google Shape;71;p10"/>
          <p:cNvSpPr txBox="1">
            <a:spLocks noGrp="1"/>
          </p:cNvSpPr>
          <p:nvPr>
            <p:ph type="body" idx="1"/>
          </p:nvPr>
        </p:nvSpPr>
        <p:spPr>
          <a:xfrm>
            <a:off x="724950" y="4372551"/>
            <a:ext cx="7697400" cy="460500"/>
          </a:xfrm>
          <a:prstGeom prst="rect">
            <a:avLst/>
          </a:prstGeom>
        </p:spPr>
        <p:txBody>
          <a:bodyPr spcFirstLastPara="1" wrap="square" lIns="91425" tIns="91425" rIns="91425" bIns="91425" anchor="ctr" anchorCtr="0">
            <a:normAutofit/>
          </a:bodyPr>
          <a:lstStyle>
            <a:lvl1pPr marL="457200" lvl="0" indent="-228600">
              <a:lnSpc>
                <a:spcPct val="100000"/>
              </a:lnSpc>
              <a:spcBef>
                <a:spcPts val="0"/>
              </a:spcBef>
              <a:spcAft>
                <a:spcPts val="0"/>
              </a:spcAft>
              <a:buSzPts val="1300"/>
              <a:buNone/>
              <a:defRPr/>
            </a:lvl1pPr>
          </a:lstStyle>
          <a:p>
            <a:endParaRPr/>
          </a:p>
        </p:txBody>
      </p:sp>
      <p:sp>
        <p:nvSpPr>
          <p:cNvPr id="72" name="Google Shape;72;p10"/>
          <p:cNvSpPr txBox="1">
            <a:spLocks noGrp="1"/>
          </p:cNvSpPr>
          <p:nvPr>
            <p:ph type="sldNum" idx="12"/>
          </p:nvPr>
        </p:nvSpPr>
        <p:spPr>
          <a:xfrm>
            <a:off x="8536302" y="4749851"/>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treamline">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a:bodyPr>
          <a:lstStyle>
            <a:lvl1pPr lvl="0">
              <a:spcBef>
                <a:spcPts val="0"/>
              </a:spcBef>
              <a:spcAft>
                <a:spcPts val="0"/>
              </a:spcAft>
              <a:buClr>
                <a:schemeClr val="dk2"/>
              </a:buClr>
              <a:buSzPts val="2800"/>
              <a:buFont typeface="Raleway"/>
              <a:buNone/>
              <a:defRPr sz="2800" b="1">
                <a:solidFill>
                  <a:schemeClr val="dk2"/>
                </a:solidFill>
                <a:latin typeface="Raleway"/>
                <a:ea typeface="Raleway"/>
                <a:cs typeface="Raleway"/>
                <a:sym typeface="Raleway"/>
              </a:defRPr>
            </a:lvl1pPr>
            <a:lvl2pPr lvl="1">
              <a:spcBef>
                <a:spcPts val="0"/>
              </a:spcBef>
              <a:spcAft>
                <a:spcPts val="0"/>
              </a:spcAft>
              <a:buClr>
                <a:schemeClr val="dk2"/>
              </a:buClr>
              <a:buSzPts val="2800"/>
              <a:buFont typeface="Raleway"/>
              <a:buNone/>
              <a:defRPr sz="2800" b="1">
                <a:solidFill>
                  <a:schemeClr val="dk2"/>
                </a:solidFill>
                <a:latin typeface="Raleway"/>
                <a:ea typeface="Raleway"/>
                <a:cs typeface="Raleway"/>
                <a:sym typeface="Raleway"/>
              </a:defRPr>
            </a:lvl2pPr>
            <a:lvl3pPr lvl="2">
              <a:spcBef>
                <a:spcPts val="0"/>
              </a:spcBef>
              <a:spcAft>
                <a:spcPts val="0"/>
              </a:spcAft>
              <a:buClr>
                <a:schemeClr val="dk2"/>
              </a:buClr>
              <a:buSzPts val="2800"/>
              <a:buFont typeface="Raleway"/>
              <a:buNone/>
              <a:defRPr sz="2800" b="1">
                <a:solidFill>
                  <a:schemeClr val="dk2"/>
                </a:solidFill>
                <a:latin typeface="Raleway"/>
                <a:ea typeface="Raleway"/>
                <a:cs typeface="Raleway"/>
                <a:sym typeface="Raleway"/>
              </a:defRPr>
            </a:lvl3pPr>
            <a:lvl4pPr lvl="3">
              <a:spcBef>
                <a:spcPts val="0"/>
              </a:spcBef>
              <a:spcAft>
                <a:spcPts val="0"/>
              </a:spcAft>
              <a:buClr>
                <a:schemeClr val="dk2"/>
              </a:buClr>
              <a:buSzPts val="2800"/>
              <a:buFont typeface="Raleway"/>
              <a:buNone/>
              <a:defRPr sz="2800" b="1">
                <a:solidFill>
                  <a:schemeClr val="dk2"/>
                </a:solidFill>
                <a:latin typeface="Raleway"/>
                <a:ea typeface="Raleway"/>
                <a:cs typeface="Raleway"/>
                <a:sym typeface="Raleway"/>
              </a:defRPr>
            </a:lvl4pPr>
            <a:lvl5pPr lvl="4">
              <a:spcBef>
                <a:spcPts val="0"/>
              </a:spcBef>
              <a:spcAft>
                <a:spcPts val="0"/>
              </a:spcAft>
              <a:buClr>
                <a:schemeClr val="dk2"/>
              </a:buClr>
              <a:buSzPts val="2800"/>
              <a:buFont typeface="Raleway"/>
              <a:buNone/>
              <a:defRPr sz="2800" b="1">
                <a:solidFill>
                  <a:schemeClr val="dk2"/>
                </a:solidFill>
                <a:latin typeface="Raleway"/>
                <a:ea typeface="Raleway"/>
                <a:cs typeface="Raleway"/>
                <a:sym typeface="Raleway"/>
              </a:defRPr>
            </a:lvl5pPr>
            <a:lvl6pPr lvl="5">
              <a:spcBef>
                <a:spcPts val="0"/>
              </a:spcBef>
              <a:spcAft>
                <a:spcPts val="0"/>
              </a:spcAft>
              <a:buClr>
                <a:schemeClr val="dk2"/>
              </a:buClr>
              <a:buSzPts val="2800"/>
              <a:buFont typeface="Raleway"/>
              <a:buNone/>
              <a:defRPr sz="2800" b="1">
                <a:solidFill>
                  <a:schemeClr val="dk2"/>
                </a:solidFill>
                <a:latin typeface="Raleway"/>
                <a:ea typeface="Raleway"/>
                <a:cs typeface="Raleway"/>
                <a:sym typeface="Raleway"/>
              </a:defRPr>
            </a:lvl6pPr>
            <a:lvl7pPr lvl="6">
              <a:spcBef>
                <a:spcPts val="0"/>
              </a:spcBef>
              <a:spcAft>
                <a:spcPts val="0"/>
              </a:spcAft>
              <a:buClr>
                <a:schemeClr val="dk2"/>
              </a:buClr>
              <a:buSzPts val="2800"/>
              <a:buFont typeface="Raleway"/>
              <a:buNone/>
              <a:defRPr sz="2800" b="1">
                <a:solidFill>
                  <a:schemeClr val="dk2"/>
                </a:solidFill>
                <a:latin typeface="Raleway"/>
                <a:ea typeface="Raleway"/>
                <a:cs typeface="Raleway"/>
                <a:sym typeface="Raleway"/>
              </a:defRPr>
            </a:lvl7pPr>
            <a:lvl8pPr lvl="7">
              <a:spcBef>
                <a:spcPts val="0"/>
              </a:spcBef>
              <a:spcAft>
                <a:spcPts val="0"/>
              </a:spcAft>
              <a:buClr>
                <a:schemeClr val="dk2"/>
              </a:buClr>
              <a:buSzPts val="2800"/>
              <a:buFont typeface="Raleway"/>
              <a:buNone/>
              <a:defRPr sz="2800" b="1">
                <a:solidFill>
                  <a:schemeClr val="dk2"/>
                </a:solidFill>
                <a:latin typeface="Raleway"/>
                <a:ea typeface="Raleway"/>
                <a:cs typeface="Raleway"/>
                <a:sym typeface="Raleway"/>
              </a:defRPr>
            </a:lvl8pPr>
            <a:lvl9pPr lvl="8">
              <a:spcBef>
                <a:spcPts val="0"/>
              </a:spcBef>
              <a:spcAft>
                <a:spcPts val="0"/>
              </a:spcAft>
              <a:buClr>
                <a:schemeClr val="dk2"/>
              </a:buClr>
              <a:buSzPts val="2800"/>
              <a:buFont typeface="Raleway"/>
              <a:buNone/>
              <a:defRPr sz="2800" b="1">
                <a:solidFill>
                  <a:schemeClr val="dk2"/>
                </a:solidFill>
                <a:latin typeface="Raleway"/>
                <a:ea typeface="Raleway"/>
                <a:cs typeface="Raleway"/>
                <a:sym typeface="Raleway"/>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rmAutofit/>
          </a:bodyPr>
          <a:lstStyle>
            <a:lvl1pPr marL="457200" lvl="0" indent="-311150">
              <a:lnSpc>
                <a:spcPct val="115000"/>
              </a:lnSpc>
              <a:spcBef>
                <a:spcPts val="0"/>
              </a:spcBef>
              <a:spcAft>
                <a:spcPts val="0"/>
              </a:spcAft>
              <a:buClr>
                <a:schemeClr val="accent1"/>
              </a:buClr>
              <a:buSzPts val="1300"/>
              <a:buFont typeface="Lato"/>
              <a:buChar char="●"/>
              <a:defRPr sz="1300">
                <a:solidFill>
                  <a:schemeClr val="accent1"/>
                </a:solidFill>
                <a:latin typeface="Lato"/>
                <a:ea typeface="Lato"/>
                <a:cs typeface="Lato"/>
                <a:sym typeface="Lato"/>
              </a:defRPr>
            </a:lvl1pPr>
            <a:lvl2pPr marL="914400" lvl="1" indent="-298450">
              <a:lnSpc>
                <a:spcPct val="115000"/>
              </a:lnSpc>
              <a:spcBef>
                <a:spcPts val="0"/>
              </a:spcBef>
              <a:spcAft>
                <a:spcPts val="0"/>
              </a:spcAft>
              <a:buClr>
                <a:schemeClr val="accent1"/>
              </a:buClr>
              <a:buSzPts val="1100"/>
              <a:buFont typeface="Lato"/>
              <a:buChar char="○"/>
              <a:defRPr sz="1100">
                <a:solidFill>
                  <a:schemeClr val="accent1"/>
                </a:solidFill>
                <a:latin typeface="Lato"/>
                <a:ea typeface="Lato"/>
                <a:cs typeface="Lato"/>
                <a:sym typeface="Lato"/>
              </a:defRPr>
            </a:lvl2pPr>
            <a:lvl3pPr marL="1371600" lvl="2" indent="-298450">
              <a:lnSpc>
                <a:spcPct val="115000"/>
              </a:lnSpc>
              <a:spcBef>
                <a:spcPts val="0"/>
              </a:spcBef>
              <a:spcAft>
                <a:spcPts val="0"/>
              </a:spcAft>
              <a:buClr>
                <a:schemeClr val="accent1"/>
              </a:buClr>
              <a:buSzPts val="1100"/>
              <a:buFont typeface="Lato"/>
              <a:buChar char="■"/>
              <a:defRPr sz="1100">
                <a:solidFill>
                  <a:schemeClr val="accent1"/>
                </a:solidFill>
                <a:latin typeface="Lato"/>
                <a:ea typeface="Lato"/>
                <a:cs typeface="Lato"/>
                <a:sym typeface="Lato"/>
              </a:defRPr>
            </a:lvl3pPr>
            <a:lvl4pPr marL="1828800" lvl="3" indent="-298450">
              <a:lnSpc>
                <a:spcPct val="115000"/>
              </a:lnSpc>
              <a:spcBef>
                <a:spcPts val="0"/>
              </a:spcBef>
              <a:spcAft>
                <a:spcPts val="0"/>
              </a:spcAft>
              <a:buClr>
                <a:schemeClr val="accent1"/>
              </a:buClr>
              <a:buSzPts val="1100"/>
              <a:buFont typeface="Lato"/>
              <a:buChar char="●"/>
              <a:defRPr sz="1100">
                <a:solidFill>
                  <a:schemeClr val="accent1"/>
                </a:solidFill>
                <a:latin typeface="Lato"/>
                <a:ea typeface="Lato"/>
                <a:cs typeface="Lato"/>
                <a:sym typeface="Lato"/>
              </a:defRPr>
            </a:lvl4pPr>
            <a:lvl5pPr marL="2286000" lvl="4" indent="-298450">
              <a:lnSpc>
                <a:spcPct val="115000"/>
              </a:lnSpc>
              <a:spcBef>
                <a:spcPts val="0"/>
              </a:spcBef>
              <a:spcAft>
                <a:spcPts val="0"/>
              </a:spcAft>
              <a:buClr>
                <a:schemeClr val="accent1"/>
              </a:buClr>
              <a:buSzPts val="1100"/>
              <a:buFont typeface="Lato"/>
              <a:buChar char="○"/>
              <a:defRPr sz="1100">
                <a:solidFill>
                  <a:schemeClr val="accent1"/>
                </a:solidFill>
                <a:latin typeface="Lato"/>
                <a:ea typeface="Lato"/>
                <a:cs typeface="Lato"/>
                <a:sym typeface="Lato"/>
              </a:defRPr>
            </a:lvl5pPr>
            <a:lvl6pPr marL="2743200" lvl="5" indent="-298450">
              <a:lnSpc>
                <a:spcPct val="115000"/>
              </a:lnSpc>
              <a:spcBef>
                <a:spcPts val="0"/>
              </a:spcBef>
              <a:spcAft>
                <a:spcPts val="0"/>
              </a:spcAft>
              <a:buClr>
                <a:schemeClr val="accent1"/>
              </a:buClr>
              <a:buSzPts val="1100"/>
              <a:buFont typeface="Lato"/>
              <a:buChar char="■"/>
              <a:defRPr sz="1100">
                <a:solidFill>
                  <a:schemeClr val="accent1"/>
                </a:solidFill>
                <a:latin typeface="Lato"/>
                <a:ea typeface="Lato"/>
                <a:cs typeface="Lato"/>
                <a:sym typeface="Lato"/>
              </a:defRPr>
            </a:lvl6pPr>
            <a:lvl7pPr marL="3200400" lvl="6" indent="-298450">
              <a:lnSpc>
                <a:spcPct val="115000"/>
              </a:lnSpc>
              <a:spcBef>
                <a:spcPts val="0"/>
              </a:spcBef>
              <a:spcAft>
                <a:spcPts val="0"/>
              </a:spcAft>
              <a:buClr>
                <a:schemeClr val="accent1"/>
              </a:buClr>
              <a:buSzPts val="1100"/>
              <a:buFont typeface="Lato"/>
              <a:buChar char="●"/>
              <a:defRPr sz="1100">
                <a:solidFill>
                  <a:schemeClr val="accent1"/>
                </a:solidFill>
                <a:latin typeface="Lato"/>
                <a:ea typeface="Lato"/>
                <a:cs typeface="Lato"/>
                <a:sym typeface="Lato"/>
              </a:defRPr>
            </a:lvl7pPr>
            <a:lvl8pPr marL="3657600" lvl="7" indent="-298450">
              <a:lnSpc>
                <a:spcPct val="115000"/>
              </a:lnSpc>
              <a:spcBef>
                <a:spcPts val="0"/>
              </a:spcBef>
              <a:spcAft>
                <a:spcPts val="0"/>
              </a:spcAft>
              <a:buClr>
                <a:schemeClr val="accent1"/>
              </a:buClr>
              <a:buSzPts val="1100"/>
              <a:buFont typeface="Lato"/>
              <a:buChar char="○"/>
              <a:defRPr sz="1100">
                <a:solidFill>
                  <a:schemeClr val="accent1"/>
                </a:solidFill>
                <a:latin typeface="Lato"/>
                <a:ea typeface="Lato"/>
                <a:cs typeface="Lato"/>
                <a:sym typeface="Lato"/>
              </a:defRPr>
            </a:lvl8pPr>
            <a:lvl9pPr marL="4114800" lvl="8" indent="-298450">
              <a:lnSpc>
                <a:spcPct val="115000"/>
              </a:lnSpc>
              <a:spcBef>
                <a:spcPts val="0"/>
              </a:spcBef>
              <a:spcAft>
                <a:spcPts val="0"/>
              </a:spcAft>
              <a:buClr>
                <a:schemeClr val="accent1"/>
              </a:buClr>
              <a:buSzPts val="1100"/>
              <a:buFont typeface="Lato"/>
              <a:buChar char="■"/>
              <a:defRPr sz="1100">
                <a:solidFill>
                  <a:schemeClr val="accent1"/>
                </a:solidFill>
                <a:latin typeface="Lato"/>
                <a:ea typeface="Lato"/>
                <a:cs typeface="Lato"/>
                <a:sym typeface="Lato"/>
              </a:defRPr>
            </a:lvl9pPr>
          </a:lstStyle>
          <a:p>
            <a:endParaRPr/>
          </a:p>
        </p:txBody>
      </p:sp>
      <p:sp>
        <p:nvSpPr>
          <p:cNvPr id="8" name="Google Shape;8;p1"/>
          <p:cNvSpPr txBox="1">
            <a:spLocks noGrp="1"/>
          </p:cNvSpPr>
          <p:nvPr>
            <p:ph type="sldNum" idx="12"/>
          </p:nvPr>
        </p:nvSpPr>
        <p:spPr>
          <a:xfrm>
            <a:off x="8536302" y="4749851"/>
            <a:ext cx="548700" cy="393600"/>
          </a:xfrm>
          <a:prstGeom prst="rect">
            <a:avLst/>
          </a:prstGeom>
          <a:noFill/>
          <a:ln>
            <a:noFill/>
          </a:ln>
        </p:spPr>
        <p:txBody>
          <a:bodyPr spcFirstLastPara="1" wrap="square" lIns="91425" tIns="91425" rIns="91425" bIns="91425" anchor="ctr" anchorCtr="0">
            <a:normAutofit/>
          </a:bodyPr>
          <a:lstStyle>
            <a:lvl1pPr lvl="0" algn="r">
              <a:buNone/>
              <a:defRPr sz="1000">
                <a:solidFill>
                  <a:schemeClr val="accent1"/>
                </a:solidFill>
                <a:latin typeface="Lato"/>
                <a:ea typeface="Lato"/>
                <a:cs typeface="Lato"/>
                <a:sym typeface="Lato"/>
              </a:defRPr>
            </a:lvl1pPr>
            <a:lvl2pPr lvl="1" algn="r">
              <a:buNone/>
              <a:defRPr sz="1000">
                <a:solidFill>
                  <a:schemeClr val="accent1"/>
                </a:solidFill>
                <a:latin typeface="Lato"/>
                <a:ea typeface="Lato"/>
                <a:cs typeface="Lato"/>
                <a:sym typeface="Lato"/>
              </a:defRPr>
            </a:lvl2pPr>
            <a:lvl3pPr lvl="2" algn="r">
              <a:buNone/>
              <a:defRPr sz="1000">
                <a:solidFill>
                  <a:schemeClr val="accent1"/>
                </a:solidFill>
                <a:latin typeface="Lato"/>
                <a:ea typeface="Lato"/>
                <a:cs typeface="Lato"/>
                <a:sym typeface="Lato"/>
              </a:defRPr>
            </a:lvl3pPr>
            <a:lvl4pPr lvl="3" algn="r">
              <a:buNone/>
              <a:defRPr sz="1000">
                <a:solidFill>
                  <a:schemeClr val="accent1"/>
                </a:solidFill>
                <a:latin typeface="Lato"/>
                <a:ea typeface="Lato"/>
                <a:cs typeface="Lato"/>
                <a:sym typeface="Lato"/>
              </a:defRPr>
            </a:lvl4pPr>
            <a:lvl5pPr lvl="4" algn="r">
              <a:buNone/>
              <a:defRPr sz="1000">
                <a:solidFill>
                  <a:schemeClr val="accent1"/>
                </a:solidFill>
                <a:latin typeface="Lato"/>
                <a:ea typeface="Lato"/>
                <a:cs typeface="Lato"/>
                <a:sym typeface="Lato"/>
              </a:defRPr>
            </a:lvl5pPr>
            <a:lvl6pPr lvl="5" algn="r">
              <a:buNone/>
              <a:defRPr sz="1000">
                <a:solidFill>
                  <a:schemeClr val="accent1"/>
                </a:solidFill>
                <a:latin typeface="Lato"/>
                <a:ea typeface="Lato"/>
                <a:cs typeface="Lato"/>
                <a:sym typeface="Lato"/>
              </a:defRPr>
            </a:lvl6pPr>
            <a:lvl7pPr lvl="6" algn="r">
              <a:buNone/>
              <a:defRPr sz="1000">
                <a:solidFill>
                  <a:schemeClr val="accent1"/>
                </a:solidFill>
                <a:latin typeface="Lato"/>
                <a:ea typeface="Lato"/>
                <a:cs typeface="Lato"/>
                <a:sym typeface="Lato"/>
              </a:defRPr>
            </a:lvl7pPr>
            <a:lvl8pPr lvl="7" algn="r">
              <a:buNone/>
              <a:defRPr sz="1000">
                <a:solidFill>
                  <a:schemeClr val="accent1"/>
                </a:solidFill>
                <a:latin typeface="Lato"/>
                <a:ea typeface="Lato"/>
                <a:cs typeface="Lato"/>
                <a:sym typeface="Lato"/>
              </a:defRPr>
            </a:lvl8pPr>
            <a:lvl9pPr lvl="8" algn="r">
              <a:buNone/>
              <a:defRPr sz="1000">
                <a:solidFill>
                  <a:schemeClr val="accent1"/>
                </a:solidFill>
                <a:latin typeface="Lato"/>
                <a:ea typeface="Lato"/>
                <a:cs typeface="Lato"/>
                <a:sym typeface="Lato"/>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8.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3" Type="http://schemas.openxmlformats.org/officeDocument/2006/relationships/hyperlink" Target="https://ncua.gov/regulation-supervision/manuals-guides/federal-credit-union-charter-application-guide/phase-2/activity-2/recordkeeping-data-processing-system#ftn_1" TargetMode="External"/><Relationship Id="rId2" Type="http://schemas.openxmlformats.org/officeDocument/2006/relationships/notesSlide" Target="../notesSlides/notesSlide29.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3" Type="http://schemas.openxmlformats.org/officeDocument/2006/relationships/hyperlink" Target="https://www.ecfr.gov/cgi-bin/text-idx?SID=989490c977ccbcd6bb33e52f55d0c274&amp;mc=true&amp;node=pt12.7.713&amp;rgn=div5" TargetMode="External"/><Relationship Id="rId2" Type="http://schemas.openxmlformats.org/officeDocument/2006/relationships/notesSlide" Target="../notesSlides/notesSlide30.xml"/><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3" Type="http://schemas.openxmlformats.org/officeDocument/2006/relationships/hyperlink" Target="https://ncua.gov/regulation-supervision/manuals-guides/federal-credit-union-charter-application-guide/phase-2/activity-2/plans-operating-independently#ftn_1" TargetMode="External"/><Relationship Id="rId2" Type="http://schemas.openxmlformats.org/officeDocument/2006/relationships/notesSlide" Target="../notesSlides/notesSlide32.xml"/><Relationship Id="rId1" Type="http://schemas.openxmlformats.org/officeDocument/2006/relationships/slideLayout" Target="../slideLayouts/slideLayout3.xml"/><Relationship Id="rId4" Type="http://schemas.openxmlformats.org/officeDocument/2006/relationships/hyperlink" Target="https://ncua.gov/regulation-supervision/manuals-guides/federal-credit-union-charter-application-guide/phase-2/activity-2/plans-operating-independently#ftn_1_ret" TargetMode="Externa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3" Type="http://schemas.openxmlformats.org/officeDocument/2006/relationships/hyperlink" Target="https://ncua.gov/files/publications/resources-expansion/pro-forma-financial-statement-projections-template.zip" TargetMode="External"/><Relationship Id="rId2" Type="http://schemas.openxmlformats.org/officeDocument/2006/relationships/notesSlide" Target="../notesSlides/notesSlide34.xml"/><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3" Type="http://schemas.openxmlformats.org/officeDocument/2006/relationships/hyperlink" Target="https://www.ecfr.gov/current/title-12/chapter-VII/subchapter-A/part-701/appendix-Appendix%20A%20to%20Part%20701" TargetMode="External"/><Relationship Id="rId2" Type="http://schemas.openxmlformats.org/officeDocument/2006/relationships/notesSlide" Target="../notesSlides/notesSlide36.xml"/><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ncua.gov/files/bylaws/federal-credit-union-bylaws-2020.pdf" TargetMode="External"/><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3"/>
          <p:cNvSpPr txBox="1">
            <a:spLocks noGrp="1"/>
          </p:cNvSpPr>
          <p:nvPr>
            <p:ph type="title"/>
          </p:nvPr>
        </p:nvSpPr>
        <p:spPr>
          <a:xfrm>
            <a:off x="729450" y="1322450"/>
            <a:ext cx="7688400" cy="15186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en"/>
              <a:t>New Credit Union Charter Process</a:t>
            </a:r>
            <a:endParaRPr/>
          </a:p>
        </p:txBody>
      </p:sp>
      <p:sp>
        <p:nvSpPr>
          <p:cNvPr id="87" name="Google Shape;87;p13"/>
          <p:cNvSpPr txBox="1">
            <a:spLocks noGrp="1"/>
          </p:cNvSpPr>
          <p:nvPr>
            <p:ph type="subTitle" idx="4294967295"/>
          </p:nvPr>
        </p:nvSpPr>
        <p:spPr>
          <a:xfrm>
            <a:off x="729627" y="3172900"/>
            <a:ext cx="7688100" cy="541200"/>
          </a:xfrm>
          <a:prstGeom prst="rect">
            <a:avLst/>
          </a:prstGeom>
        </p:spPr>
        <p:txBody>
          <a:bodyPr spcFirstLastPara="1" wrap="square" lIns="91425" tIns="91425" rIns="91425" bIns="91425" anchor="t" anchorCtr="0">
            <a:normAutofit/>
          </a:bodyPr>
          <a:lstStyle/>
          <a:p>
            <a:pPr marL="0" lvl="0" indent="0" algn="l" rtl="0">
              <a:spcBef>
                <a:spcPts val="0"/>
              </a:spcBef>
              <a:spcAft>
                <a:spcPts val="1200"/>
              </a:spcAft>
              <a:buNone/>
            </a:pPr>
            <a:r>
              <a:rPr lang="en" sz="1900" b="1">
                <a:solidFill>
                  <a:schemeClr val="lt2"/>
                </a:solidFill>
              </a:rPr>
              <a:t>Operation Cigar Box</a:t>
            </a:r>
            <a:endParaRPr sz="1900" b="1">
              <a:solidFill>
                <a:schemeClr val="lt2"/>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42"/>
        <p:cNvGrpSpPr/>
        <p:nvPr/>
      </p:nvGrpSpPr>
      <p:grpSpPr>
        <a:xfrm>
          <a:off x="0" y="0"/>
          <a:ext cx="0" cy="0"/>
          <a:chOff x="0" y="0"/>
          <a:chExt cx="0" cy="0"/>
        </a:xfrm>
      </p:grpSpPr>
      <p:sp>
        <p:nvSpPr>
          <p:cNvPr id="143" name="Google Shape;143;p22"/>
          <p:cNvSpPr txBox="1">
            <a:spLocks noGrp="1"/>
          </p:cNvSpPr>
          <p:nvPr>
            <p:ph type="title"/>
          </p:nvPr>
        </p:nvSpPr>
        <p:spPr>
          <a:xfrm>
            <a:off x="729450" y="1318650"/>
            <a:ext cx="8194200" cy="5352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Amount and source of start-up capital</a:t>
            </a:r>
            <a:endParaRPr/>
          </a:p>
        </p:txBody>
      </p:sp>
      <p:sp>
        <p:nvSpPr>
          <p:cNvPr id="144" name="Google Shape;144;p22"/>
          <p:cNvSpPr txBox="1">
            <a:spLocks noGrp="1"/>
          </p:cNvSpPr>
          <p:nvPr>
            <p:ph type="body" idx="1"/>
          </p:nvPr>
        </p:nvSpPr>
        <p:spPr>
          <a:xfrm>
            <a:off x="702600" y="1853850"/>
            <a:ext cx="7738800" cy="26211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en" sz="1200">
                <a:solidFill>
                  <a:srgbClr val="000000"/>
                </a:solidFill>
                <a:highlight>
                  <a:srgbClr val="FFFFFF"/>
                </a:highlight>
                <a:latin typeface="Arial"/>
                <a:ea typeface="Arial"/>
                <a:cs typeface="Arial"/>
                <a:sym typeface="Arial"/>
              </a:rPr>
              <a:t>The actual costs for chartering and operating a federal credit union vary depending on the unique circumstances in which the PFCU plans to operate. Planned product and service offerings, the delivery mechanisms for products and services, staffing needs, and the proposed FOM all factor into these costs.</a:t>
            </a:r>
            <a:endParaRPr sz="1200">
              <a:solidFill>
                <a:srgbClr val="000000"/>
              </a:solidFill>
              <a:highlight>
                <a:srgbClr val="FFFFFF"/>
              </a:highlight>
              <a:latin typeface="Arial"/>
              <a:ea typeface="Arial"/>
              <a:cs typeface="Arial"/>
              <a:sym typeface="Arial"/>
            </a:endParaRPr>
          </a:p>
          <a:p>
            <a:pPr marL="0" lvl="0" indent="0" algn="l" rtl="0">
              <a:spcBef>
                <a:spcPts val="1200"/>
              </a:spcBef>
              <a:spcAft>
                <a:spcPts val="1200"/>
              </a:spcAft>
              <a:buNone/>
            </a:pPr>
            <a:r>
              <a:rPr lang="en" sz="1200">
                <a:solidFill>
                  <a:srgbClr val="000000"/>
                </a:solidFill>
                <a:highlight>
                  <a:srgbClr val="FFFFFF"/>
                </a:highlight>
                <a:latin typeface="Arial"/>
                <a:ea typeface="Arial"/>
                <a:cs typeface="Arial"/>
                <a:sym typeface="Arial"/>
              </a:rPr>
              <a:t>At this preliminary stage, the NCUA will review your general plan for obtaining donated funds to start operations and cover operating losses until you are profitable. The NCUA will evaluate the adequacy of your capital plans in detail when you submit pro forma financial projections in Phase 2. If an organizing group is unable to identify a credible funding source, charter approval is unlikely.</a:t>
            </a:r>
            <a:endParaRPr sz="1200">
              <a:solidFill>
                <a:srgbClr val="000000"/>
              </a:solidFill>
              <a:highlight>
                <a:srgbClr val="FFFFFF"/>
              </a:highlight>
              <a:latin typeface="Arial"/>
              <a:ea typeface="Arial"/>
              <a:cs typeface="Arial"/>
              <a:sym typeface="Aria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48"/>
        <p:cNvGrpSpPr/>
        <p:nvPr/>
      </p:nvGrpSpPr>
      <p:grpSpPr>
        <a:xfrm>
          <a:off x="0" y="0"/>
          <a:ext cx="0" cy="0"/>
          <a:chOff x="0" y="0"/>
          <a:chExt cx="0" cy="0"/>
        </a:xfrm>
      </p:grpSpPr>
      <p:sp>
        <p:nvSpPr>
          <p:cNvPr id="149" name="Google Shape;149;p23"/>
          <p:cNvSpPr txBox="1">
            <a:spLocks noGrp="1"/>
          </p:cNvSpPr>
          <p:nvPr>
            <p:ph type="title"/>
          </p:nvPr>
        </p:nvSpPr>
        <p:spPr>
          <a:xfrm>
            <a:off x="729450" y="1318650"/>
            <a:ext cx="8194200" cy="5352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PFCU Subscribers</a:t>
            </a:r>
            <a:endParaRPr/>
          </a:p>
        </p:txBody>
      </p:sp>
      <p:sp>
        <p:nvSpPr>
          <p:cNvPr id="150" name="Google Shape;150;p23"/>
          <p:cNvSpPr txBox="1">
            <a:spLocks noGrp="1"/>
          </p:cNvSpPr>
          <p:nvPr>
            <p:ph type="body" idx="1"/>
          </p:nvPr>
        </p:nvSpPr>
        <p:spPr>
          <a:xfrm>
            <a:off x="702600" y="1853850"/>
            <a:ext cx="7738800" cy="26211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en" sz="1200">
                <a:solidFill>
                  <a:srgbClr val="000000"/>
                </a:solidFill>
                <a:highlight>
                  <a:srgbClr val="FFFFFF"/>
                </a:highlight>
                <a:latin typeface="Arial"/>
                <a:ea typeface="Arial"/>
                <a:cs typeface="Arial"/>
                <a:sym typeface="Arial"/>
              </a:rPr>
              <a:t>The NCUA will review each submission to determine whether the organizing group identified at least seven individuals to serve as the PFCU’s subscribers. Ideally, the subscribers will collectively have a sound understanding of or backgrounds in accounting, finance, business, and banking or related fields.</a:t>
            </a:r>
            <a:endParaRPr sz="1200">
              <a:solidFill>
                <a:srgbClr val="000000"/>
              </a:solidFill>
              <a:highlight>
                <a:srgbClr val="FFFFFF"/>
              </a:highlight>
              <a:latin typeface="Arial"/>
              <a:ea typeface="Arial"/>
              <a:cs typeface="Arial"/>
              <a:sym typeface="Arial"/>
            </a:endParaRPr>
          </a:p>
          <a:p>
            <a:pPr marL="0" lvl="0" indent="0" algn="l" rtl="0">
              <a:spcBef>
                <a:spcPts val="1200"/>
              </a:spcBef>
              <a:spcAft>
                <a:spcPts val="0"/>
              </a:spcAft>
              <a:buNone/>
            </a:pPr>
            <a:r>
              <a:rPr lang="en" sz="1200">
                <a:solidFill>
                  <a:srgbClr val="000000"/>
                </a:solidFill>
                <a:highlight>
                  <a:srgbClr val="FFFFFF"/>
                </a:highlight>
                <a:latin typeface="Arial"/>
                <a:ea typeface="Arial"/>
                <a:cs typeface="Arial"/>
                <a:sym typeface="Arial"/>
              </a:rPr>
              <a:t>The subscribers are the people responsible for completing the research, establishing the concept of the new credit union, and ultimately applying for a new charter. </a:t>
            </a:r>
            <a:endParaRPr sz="1200">
              <a:solidFill>
                <a:srgbClr val="000000"/>
              </a:solidFill>
              <a:highlight>
                <a:srgbClr val="FFFFFF"/>
              </a:highlight>
              <a:latin typeface="Arial"/>
              <a:ea typeface="Arial"/>
              <a:cs typeface="Arial"/>
              <a:sym typeface="Arial"/>
            </a:endParaRPr>
          </a:p>
          <a:p>
            <a:pPr marL="0" lvl="0" indent="0" algn="l" rtl="0">
              <a:spcBef>
                <a:spcPts val="1200"/>
              </a:spcBef>
              <a:spcAft>
                <a:spcPts val="1200"/>
              </a:spcAft>
              <a:buNone/>
            </a:pPr>
            <a:r>
              <a:rPr lang="en" sz="1200">
                <a:solidFill>
                  <a:srgbClr val="000000"/>
                </a:solidFill>
                <a:highlight>
                  <a:srgbClr val="FFFFFF"/>
                </a:highlight>
                <a:latin typeface="Arial"/>
                <a:ea typeface="Arial"/>
                <a:cs typeface="Arial"/>
                <a:sym typeface="Arial"/>
              </a:rPr>
              <a:t>The organizing group should designate a primary contact, or organizer (this could be a subscriber or a consultant), to complete the Proof of Concept and submit it to NCUA to start the chartering process.</a:t>
            </a:r>
            <a:endParaRPr sz="1200">
              <a:solidFill>
                <a:srgbClr val="000000"/>
              </a:solidFill>
              <a:highlight>
                <a:srgbClr val="FFFFFF"/>
              </a:highlight>
              <a:latin typeface="Arial"/>
              <a:ea typeface="Arial"/>
              <a:cs typeface="Arial"/>
              <a:sym typeface="Aria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54"/>
        <p:cNvGrpSpPr/>
        <p:nvPr/>
      </p:nvGrpSpPr>
      <p:grpSpPr>
        <a:xfrm>
          <a:off x="0" y="0"/>
          <a:ext cx="0" cy="0"/>
          <a:chOff x="0" y="0"/>
          <a:chExt cx="0" cy="0"/>
        </a:xfrm>
      </p:grpSpPr>
      <p:sp>
        <p:nvSpPr>
          <p:cNvPr id="155" name="Google Shape;155;p24"/>
          <p:cNvSpPr txBox="1">
            <a:spLocks noGrp="1"/>
          </p:cNvSpPr>
          <p:nvPr>
            <p:ph type="title"/>
          </p:nvPr>
        </p:nvSpPr>
        <p:spPr>
          <a:xfrm>
            <a:off x="729450" y="1322450"/>
            <a:ext cx="7688400" cy="15186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en"/>
              <a:t>Phase 2: Completing the Charter Application</a:t>
            </a:r>
            <a:endParaRPr/>
          </a:p>
        </p:txBody>
      </p:sp>
      <p:sp>
        <p:nvSpPr>
          <p:cNvPr id="156" name="Google Shape;156;p24"/>
          <p:cNvSpPr txBox="1"/>
          <p:nvPr/>
        </p:nvSpPr>
        <p:spPr>
          <a:xfrm>
            <a:off x="5048250" y="2952750"/>
            <a:ext cx="3000000" cy="13854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sz="2600" b="1">
                <a:solidFill>
                  <a:schemeClr val="lt2"/>
                </a:solidFill>
                <a:latin typeface="Raleway"/>
                <a:ea typeface="Raleway"/>
                <a:cs typeface="Raleway"/>
                <a:sym typeface="Raleway"/>
              </a:rPr>
              <a:t>Where we need to provide much assistance</a:t>
            </a:r>
            <a:endParaRPr sz="2600" b="1">
              <a:solidFill>
                <a:schemeClr val="lt2"/>
              </a:solidFill>
              <a:latin typeface="Raleway"/>
              <a:ea typeface="Raleway"/>
              <a:cs typeface="Raleway"/>
              <a:sym typeface="Raleway"/>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60"/>
        <p:cNvGrpSpPr/>
        <p:nvPr/>
      </p:nvGrpSpPr>
      <p:grpSpPr>
        <a:xfrm>
          <a:off x="0" y="0"/>
          <a:ext cx="0" cy="0"/>
          <a:chOff x="0" y="0"/>
          <a:chExt cx="0" cy="0"/>
        </a:xfrm>
      </p:grpSpPr>
      <p:sp>
        <p:nvSpPr>
          <p:cNvPr id="161" name="Google Shape;161;p25"/>
          <p:cNvSpPr txBox="1">
            <a:spLocks noGrp="1"/>
          </p:cNvSpPr>
          <p:nvPr>
            <p:ph type="ctrTitle"/>
          </p:nvPr>
        </p:nvSpPr>
        <p:spPr>
          <a:xfrm>
            <a:off x="729450" y="1322450"/>
            <a:ext cx="7688100" cy="16647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en"/>
              <a:t>Activity 1 - Conduct Pre-Planning Activities</a:t>
            </a:r>
            <a:endParaRPr/>
          </a:p>
        </p:txBody>
      </p:sp>
      <p:sp>
        <p:nvSpPr>
          <p:cNvPr id="162" name="Google Shape;162;p25"/>
          <p:cNvSpPr txBox="1">
            <a:spLocks noGrp="1"/>
          </p:cNvSpPr>
          <p:nvPr>
            <p:ph type="subTitle" idx="1"/>
          </p:nvPr>
        </p:nvSpPr>
        <p:spPr>
          <a:xfrm>
            <a:off x="729627" y="3172900"/>
            <a:ext cx="7688100" cy="5412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en"/>
              <a:t>Operation Cigar Box</a:t>
            </a:r>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66"/>
        <p:cNvGrpSpPr/>
        <p:nvPr/>
      </p:nvGrpSpPr>
      <p:grpSpPr>
        <a:xfrm>
          <a:off x="0" y="0"/>
          <a:ext cx="0" cy="0"/>
          <a:chOff x="0" y="0"/>
          <a:chExt cx="0" cy="0"/>
        </a:xfrm>
      </p:grpSpPr>
      <p:sp>
        <p:nvSpPr>
          <p:cNvPr id="167" name="Google Shape;167;p26"/>
          <p:cNvSpPr txBox="1">
            <a:spLocks noGrp="1"/>
          </p:cNvSpPr>
          <p:nvPr>
            <p:ph type="title"/>
          </p:nvPr>
        </p:nvSpPr>
        <p:spPr>
          <a:xfrm>
            <a:off x="729450" y="1318650"/>
            <a:ext cx="8414400" cy="5352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DESIGN THE SURVEY</a:t>
            </a:r>
            <a:endParaRPr/>
          </a:p>
        </p:txBody>
      </p:sp>
      <p:sp>
        <p:nvSpPr>
          <p:cNvPr id="168" name="Google Shape;168;p26"/>
          <p:cNvSpPr txBox="1">
            <a:spLocks noGrp="1"/>
          </p:cNvSpPr>
          <p:nvPr>
            <p:ph type="body" idx="1"/>
          </p:nvPr>
        </p:nvSpPr>
        <p:spPr>
          <a:xfrm>
            <a:off x="727650" y="1704800"/>
            <a:ext cx="7786200" cy="32217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endParaRPr b="1"/>
          </a:p>
          <a:p>
            <a:pPr marL="0" lvl="0" indent="0" algn="l" rtl="0">
              <a:spcBef>
                <a:spcPts val="1200"/>
              </a:spcBef>
              <a:spcAft>
                <a:spcPts val="0"/>
              </a:spcAft>
              <a:buNone/>
            </a:pPr>
            <a:r>
              <a:rPr lang="en"/>
              <a:t>Survey and analysis of potential membership - their sample survey has 31 questions! BUT applicants do not have to use it.  Here’s what the survey needs to cover: </a:t>
            </a:r>
            <a:endParaRPr/>
          </a:p>
          <a:p>
            <a:pPr marL="457200" lvl="0" indent="-311150" algn="l" rtl="0">
              <a:spcBef>
                <a:spcPts val="1200"/>
              </a:spcBef>
              <a:spcAft>
                <a:spcPts val="0"/>
              </a:spcAft>
              <a:buSzPts val="1300"/>
              <a:buChar char="-"/>
            </a:pPr>
            <a:r>
              <a:rPr lang="en" b="1"/>
              <a:t>Level of interest </a:t>
            </a:r>
            <a:r>
              <a:rPr lang="en"/>
              <a:t>- number of members willing to join immediately and amount of initial deposits we can expect</a:t>
            </a:r>
            <a:endParaRPr/>
          </a:p>
          <a:p>
            <a:pPr marL="457200" lvl="0" indent="-311150" algn="l" rtl="0">
              <a:spcBef>
                <a:spcPts val="0"/>
              </a:spcBef>
              <a:spcAft>
                <a:spcPts val="0"/>
              </a:spcAft>
              <a:buSzPts val="1300"/>
              <a:buChar char="-"/>
            </a:pPr>
            <a:r>
              <a:rPr lang="en" b="1"/>
              <a:t>Types of products/services NEEDED </a:t>
            </a:r>
            <a:r>
              <a:rPr lang="en"/>
              <a:t>- this is where it falls apart. Not wanted, needed. Cigar box credit union needs: shares, a basic CD, basic checking, small dollar loan (signature) and USED auto loan.</a:t>
            </a:r>
            <a:endParaRPr/>
          </a:p>
          <a:p>
            <a:pPr marL="457200" lvl="0" indent="-311150" algn="l" rtl="0">
              <a:spcBef>
                <a:spcPts val="0"/>
              </a:spcBef>
              <a:spcAft>
                <a:spcPts val="0"/>
              </a:spcAft>
              <a:buSzPts val="1300"/>
              <a:buChar char="-"/>
            </a:pPr>
            <a:r>
              <a:rPr lang="en" b="1"/>
              <a:t>Office horus? Really?</a:t>
            </a:r>
            <a:r>
              <a:rPr lang="en"/>
              <a:t> </a:t>
            </a:r>
            <a:endParaRPr/>
          </a:p>
          <a:p>
            <a:pPr marL="457200" lvl="0" indent="-311150" algn="l" rtl="0">
              <a:spcBef>
                <a:spcPts val="0"/>
              </a:spcBef>
              <a:spcAft>
                <a:spcPts val="0"/>
              </a:spcAft>
              <a:buSzPts val="1300"/>
              <a:buChar char="-"/>
            </a:pPr>
            <a:r>
              <a:rPr lang="en"/>
              <a:t>Recruit volunteers to serve as officials and on committees</a:t>
            </a:r>
            <a:endParaRPr/>
          </a:p>
          <a:p>
            <a:pPr marL="0" lvl="0" indent="0" algn="l" rtl="0">
              <a:spcBef>
                <a:spcPts val="1200"/>
              </a:spcBef>
              <a:spcAft>
                <a:spcPts val="1200"/>
              </a:spcAft>
              <a:buNone/>
            </a:pPr>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72"/>
        <p:cNvGrpSpPr/>
        <p:nvPr/>
      </p:nvGrpSpPr>
      <p:grpSpPr>
        <a:xfrm>
          <a:off x="0" y="0"/>
          <a:ext cx="0" cy="0"/>
          <a:chOff x="0" y="0"/>
          <a:chExt cx="0" cy="0"/>
        </a:xfrm>
      </p:grpSpPr>
      <p:sp>
        <p:nvSpPr>
          <p:cNvPr id="173" name="Google Shape;173;p27"/>
          <p:cNvSpPr txBox="1">
            <a:spLocks noGrp="1"/>
          </p:cNvSpPr>
          <p:nvPr>
            <p:ph type="title"/>
          </p:nvPr>
        </p:nvSpPr>
        <p:spPr>
          <a:xfrm>
            <a:off x="729450" y="1318650"/>
            <a:ext cx="8414400" cy="5352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ANALYZE THE SURVEY RESULTS</a:t>
            </a:r>
            <a:endParaRPr/>
          </a:p>
        </p:txBody>
      </p:sp>
      <p:sp>
        <p:nvSpPr>
          <p:cNvPr id="174" name="Google Shape;174;p27"/>
          <p:cNvSpPr txBox="1">
            <a:spLocks noGrp="1"/>
          </p:cNvSpPr>
          <p:nvPr>
            <p:ph type="body" idx="1"/>
          </p:nvPr>
        </p:nvSpPr>
        <p:spPr>
          <a:xfrm>
            <a:off x="678900" y="1853850"/>
            <a:ext cx="7786200" cy="2445900"/>
          </a:xfrm>
          <a:prstGeom prst="rect">
            <a:avLst/>
          </a:prstGeom>
        </p:spPr>
        <p:txBody>
          <a:bodyPr spcFirstLastPara="1" wrap="square" lIns="91425" tIns="91425" rIns="91425" bIns="91425" anchor="t" anchorCtr="0">
            <a:normAutofit/>
          </a:bodyPr>
          <a:lstStyle/>
          <a:p>
            <a:pPr marL="457200" lvl="0" indent="-311150" algn="l" rtl="0">
              <a:spcBef>
                <a:spcPts val="0"/>
              </a:spcBef>
              <a:spcAft>
                <a:spcPts val="0"/>
              </a:spcAft>
              <a:buSzPts val="1300"/>
              <a:buChar char="-"/>
            </a:pPr>
            <a:r>
              <a:rPr lang="en"/>
              <a:t>We must analyze and summarize the results. Also conduct a market conditions analysis. </a:t>
            </a:r>
            <a:endParaRPr/>
          </a:p>
          <a:p>
            <a:pPr marL="914400" lvl="1" indent="-298450" algn="l" rtl="0">
              <a:spcBef>
                <a:spcPts val="0"/>
              </a:spcBef>
              <a:spcAft>
                <a:spcPts val="0"/>
              </a:spcAft>
              <a:buSzPts val="1100"/>
              <a:buChar char="-"/>
            </a:pPr>
            <a:r>
              <a:rPr lang="en"/>
              <a:t>They require a statistically significant response rate to the survey and describe what that means at length. </a:t>
            </a:r>
            <a:endParaRPr/>
          </a:p>
          <a:p>
            <a:pPr marL="0" lvl="0" indent="0" algn="l" rtl="0">
              <a:spcBef>
                <a:spcPts val="1200"/>
              </a:spcBef>
              <a:spcAft>
                <a:spcPts val="1200"/>
              </a:spcAft>
              <a:buNone/>
            </a:pPr>
            <a:r>
              <a:rPr lang="en"/>
              <a:t>From their website: </a:t>
            </a:r>
            <a:r>
              <a:rPr lang="en" sz="1200">
                <a:solidFill>
                  <a:srgbClr val="000000"/>
                </a:solidFill>
                <a:highlight>
                  <a:srgbClr val="FFFFFF"/>
                </a:highlight>
                <a:latin typeface="Arial"/>
                <a:ea typeface="Arial"/>
                <a:cs typeface="Arial"/>
                <a:sym typeface="Arial"/>
              </a:rPr>
              <a:t>Based on the NCUA’s experience, new credit unions do not generally achieve the “best-case scenario.” Due to several factors, including the length of time between conducting the survey and receipt of a credit union charter, not all persons who express an interest in joining actually join the new credit union. Therefore, the NCUA highly recommends developing a business plan and financial projections using the “most likely scenario” assumptions. You can present other scenarios if you can provide sound statistical support.</a:t>
            </a:r>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78"/>
        <p:cNvGrpSpPr/>
        <p:nvPr/>
      </p:nvGrpSpPr>
      <p:grpSpPr>
        <a:xfrm>
          <a:off x="0" y="0"/>
          <a:ext cx="0" cy="0"/>
          <a:chOff x="0" y="0"/>
          <a:chExt cx="0" cy="0"/>
        </a:xfrm>
      </p:grpSpPr>
      <p:sp>
        <p:nvSpPr>
          <p:cNvPr id="179" name="Google Shape;179;p28"/>
          <p:cNvSpPr txBox="1">
            <a:spLocks noGrp="1"/>
          </p:cNvSpPr>
          <p:nvPr>
            <p:ph type="title"/>
          </p:nvPr>
        </p:nvSpPr>
        <p:spPr>
          <a:xfrm>
            <a:off x="729450" y="1318650"/>
            <a:ext cx="8414400" cy="5352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SUMMARIZE THE SURVEY RESULTS</a:t>
            </a:r>
            <a:endParaRPr/>
          </a:p>
        </p:txBody>
      </p:sp>
      <p:sp>
        <p:nvSpPr>
          <p:cNvPr id="180" name="Google Shape;180;p28"/>
          <p:cNvSpPr txBox="1">
            <a:spLocks noGrp="1"/>
          </p:cNvSpPr>
          <p:nvPr>
            <p:ph type="body" idx="1"/>
          </p:nvPr>
        </p:nvSpPr>
        <p:spPr>
          <a:xfrm>
            <a:off x="727650" y="1704800"/>
            <a:ext cx="7786200" cy="3221700"/>
          </a:xfrm>
          <a:prstGeom prst="rect">
            <a:avLst/>
          </a:prstGeom>
        </p:spPr>
        <p:txBody>
          <a:bodyPr spcFirstLastPara="1" wrap="square" lIns="91425" tIns="91425" rIns="91425" bIns="91425" anchor="t" anchorCtr="0">
            <a:normAutofit lnSpcReduction="20000"/>
          </a:bodyPr>
          <a:lstStyle/>
          <a:p>
            <a:pPr marL="0" lvl="0" indent="0" algn="l" rtl="0">
              <a:spcBef>
                <a:spcPts val="0"/>
              </a:spcBef>
              <a:spcAft>
                <a:spcPts val="0"/>
              </a:spcAft>
              <a:buNone/>
            </a:pPr>
            <a:r>
              <a:rPr lang="en" b="1"/>
              <a:t>They provide an example:</a:t>
            </a:r>
            <a:endParaRPr b="1"/>
          </a:p>
          <a:p>
            <a:pPr marL="0" lvl="0" indent="0" algn="l" rtl="0">
              <a:spcBef>
                <a:spcPts val="1200"/>
              </a:spcBef>
              <a:spcAft>
                <a:spcPts val="0"/>
              </a:spcAft>
              <a:buNone/>
            </a:pPr>
            <a:r>
              <a:rPr lang="en" sz="1200">
                <a:solidFill>
                  <a:srgbClr val="000000"/>
                </a:solidFill>
                <a:highlight>
                  <a:srgbClr val="FFFFFF"/>
                </a:highlight>
                <a:latin typeface="Arial"/>
                <a:ea typeface="Arial"/>
                <a:cs typeface="Arial"/>
                <a:sym typeface="Arial"/>
              </a:rPr>
              <a:t>Keep in mind the NCUA </a:t>
            </a:r>
            <a:r>
              <a:rPr lang="en" sz="1200" b="1">
                <a:solidFill>
                  <a:srgbClr val="000000"/>
                </a:solidFill>
                <a:highlight>
                  <a:srgbClr val="FFFFFF"/>
                </a:highlight>
                <a:latin typeface="Arial"/>
                <a:ea typeface="Arial"/>
                <a:cs typeface="Arial"/>
                <a:sym typeface="Arial"/>
              </a:rPr>
              <a:t>relies heavily on your written analysis of the survey results to obtain a better understanding of the basis and content of the business plan, projections, and assumptions.</a:t>
            </a:r>
            <a:endParaRPr sz="1200" b="1">
              <a:solidFill>
                <a:srgbClr val="000000"/>
              </a:solidFill>
              <a:highlight>
                <a:srgbClr val="FFFFFF"/>
              </a:highlight>
              <a:latin typeface="Arial"/>
              <a:ea typeface="Arial"/>
              <a:cs typeface="Arial"/>
              <a:sym typeface="Arial"/>
            </a:endParaRPr>
          </a:p>
          <a:p>
            <a:pPr marL="0" marR="254000" lvl="0" indent="0" algn="l" rtl="0">
              <a:spcBef>
                <a:spcPts val="1800"/>
              </a:spcBef>
              <a:spcAft>
                <a:spcPts val="0"/>
              </a:spcAft>
              <a:buNone/>
            </a:pPr>
            <a:r>
              <a:rPr lang="en" sz="1800" b="1">
                <a:solidFill>
                  <a:srgbClr val="000000"/>
                </a:solidFill>
                <a:highlight>
                  <a:srgbClr val="FFFFFF"/>
                </a:highlight>
                <a:latin typeface="Arial"/>
                <a:ea typeface="Arial"/>
                <a:cs typeface="Arial"/>
                <a:sym typeface="Arial"/>
              </a:rPr>
              <a:t>Survey Documentation Required</a:t>
            </a:r>
            <a:endParaRPr sz="1800" b="1">
              <a:solidFill>
                <a:srgbClr val="000000"/>
              </a:solidFill>
              <a:highlight>
                <a:srgbClr val="FFFFFF"/>
              </a:highlight>
              <a:latin typeface="Arial"/>
              <a:ea typeface="Arial"/>
              <a:cs typeface="Arial"/>
              <a:sym typeface="Arial"/>
            </a:endParaRPr>
          </a:p>
          <a:p>
            <a:pPr marL="711200" marR="254000" lvl="0" indent="-304800" algn="l" rtl="0">
              <a:spcBef>
                <a:spcPts val="1200"/>
              </a:spcBef>
              <a:spcAft>
                <a:spcPts val="0"/>
              </a:spcAft>
              <a:buClr>
                <a:srgbClr val="000000"/>
              </a:buClr>
              <a:buSzPts val="1200"/>
              <a:buFont typeface="Arial"/>
              <a:buChar char="●"/>
            </a:pPr>
            <a:r>
              <a:rPr lang="en" sz="1200">
                <a:solidFill>
                  <a:srgbClr val="000000"/>
                </a:solidFill>
                <a:highlight>
                  <a:srgbClr val="FFFFFF"/>
                </a:highlight>
                <a:latin typeface="Arial"/>
                <a:ea typeface="Arial"/>
                <a:cs typeface="Arial"/>
                <a:sym typeface="Arial"/>
              </a:rPr>
              <a:t>Include the following membership survey information. The NCUA recommends keeping survey forms available for review, if necessary:</a:t>
            </a:r>
            <a:endParaRPr sz="1200">
              <a:solidFill>
                <a:srgbClr val="000000"/>
              </a:solidFill>
              <a:highlight>
                <a:srgbClr val="FFFFFF"/>
              </a:highlight>
              <a:latin typeface="Arial"/>
              <a:ea typeface="Arial"/>
              <a:cs typeface="Arial"/>
              <a:sym typeface="Arial"/>
            </a:endParaRPr>
          </a:p>
          <a:p>
            <a:pPr marL="1168400" marR="254000" lvl="1" indent="-304800" algn="l" rtl="0">
              <a:spcBef>
                <a:spcPts val="0"/>
              </a:spcBef>
              <a:spcAft>
                <a:spcPts val="0"/>
              </a:spcAft>
              <a:buClr>
                <a:srgbClr val="000000"/>
              </a:buClr>
              <a:buSzPts val="1200"/>
              <a:buFont typeface="Arial"/>
              <a:buChar char="○"/>
            </a:pPr>
            <a:r>
              <a:rPr lang="en" sz="1200">
                <a:solidFill>
                  <a:srgbClr val="000000"/>
                </a:solidFill>
                <a:highlight>
                  <a:srgbClr val="FFFFFF"/>
                </a:highlight>
                <a:latin typeface="Arial"/>
                <a:ea typeface="Arial"/>
                <a:cs typeface="Arial"/>
                <a:sym typeface="Arial"/>
              </a:rPr>
              <a:t>Tally of the membership survey results (do not submit the completed individual survey forms to NCUA unless requested);</a:t>
            </a:r>
            <a:endParaRPr sz="1200">
              <a:solidFill>
                <a:srgbClr val="000000"/>
              </a:solidFill>
              <a:highlight>
                <a:srgbClr val="FFFFFF"/>
              </a:highlight>
              <a:latin typeface="Arial"/>
              <a:ea typeface="Arial"/>
              <a:cs typeface="Arial"/>
              <a:sym typeface="Arial"/>
            </a:endParaRPr>
          </a:p>
          <a:p>
            <a:pPr marL="1168400" marR="254000" lvl="1" indent="-304800" algn="l" rtl="0">
              <a:spcBef>
                <a:spcPts val="0"/>
              </a:spcBef>
              <a:spcAft>
                <a:spcPts val="0"/>
              </a:spcAft>
              <a:buClr>
                <a:srgbClr val="000000"/>
              </a:buClr>
              <a:buSzPts val="1200"/>
              <a:buFont typeface="Arial"/>
              <a:buChar char="○"/>
            </a:pPr>
            <a:r>
              <a:rPr lang="en" sz="1200">
                <a:solidFill>
                  <a:srgbClr val="000000"/>
                </a:solidFill>
                <a:highlight>
                  <a:srgbClr val="FFFFFF"/>
                </a:highlight>
                <a:latin typeface="Arial"/>
                <a:ea typeface="Arial"/>
                <a:cs typeface="Arial"/>
                <a:sym typeface="Arial"/>
              </a:rPr>
              <a:t>Written analysis of the membership survey results;</a:t>
            </a:r>
            <a:endParaRPr sz="1200">
              <a:solidFill>
                <a:srgbClr val="000000"/>
              </a:solidFill>
              <a:highlight>
                <a:srgbClr val="FFFFFF"/>
              </a:highlight>
              <a:latin typeface="Arial"/>
              <a:ea typeface="Arial"/>
              <a:cs typeface="Arial"/>
              <a:sym typeface="Arial"/>
            </a:endParaRPr>
          </a:p>
          <a:p>
            <a:pPr marL="1168400" marR="254000" lvl="1" indent="-304800" algn="l" rtl="0">
              <a:spcBef>
                <a:spcPts val="0"/>
              </a:spcBef>
              <a:spcAft>
                <a:spcPts val="0"/>
              </a:spcAft>
              <a:buClr>
                <a:srgbClr val="000000"/>
              </a:buClr>
              <a:buSzPts val="1200"/>
              <a:buFont typeface="Arial"/>
              <a:buChar char="○"/>
            </a:pPr>
            <a:r>
              <a:rPr lang="en" sz="1200">
                <a:solidFill>
                  <a:srgbClr val="000000"/>
                </a:solidFill>
                <a:highlight>
                  <a:srgbClr val="FFFFFF"/>
                </a:highlight>
                <a:latin typeface="Arial"/>
                <a:ea typeface="Arial"/>
                <a:cs typeface="Arial"/>
                <a:sym typeface="Arial"/>
              </a:rPr>
              <a:t>Blank copy of the membership survey form;</a:t>
            </a:r>
            <a:endParaRPr sz="1200">
              <a:solidFill>
                <a:srgbClr val="000000"/>
              </a:solidFill>
              <a:highlight>
                <a:srgbClr val="FFFFFF"/>
              </a:highlight>
              <a:latin typeface="Arial"/>
              <a:ea typeface="Arial"/>
              <a:cs typeface="Arial"/>
              <a:sym typeface="Arial"/>
            </a:endParaRPr>
          </a:p>
          <a:p>
            <a:pPr marL="1168400" marR="254000" lvl="1" indent="-304800" algn="l" rtl="0">
              <a:spcBef>
                <a:spcPts val="0"/>
              </a:spcBef>
              <a:spcAft>
                <a:spcPts val="0"/>
              </a:spcAft>
              <a:buClr>
                <a:srgbClr val="000000"/>
              </a:buClr>
              <a:buSzPts val="1200"/>
              <a:buFont typeface="Arial"/>
              <a:buChar char="○"/>
            </a:pPr>
            <a:r>
              <a:rPr lang="en" sz="1200">
                <a:solidFill>
                  <a:srgbClr val="000000"/>
                </a:solidFill>
                <a:highlight>
                  <a:srgbClr val="FFFFFF"/>
                </a:highlight>
                <a:latin typeface="Arial"/>
                <a:ea typeface="Arial"/>
                <a:cs typeface="Arial"/>
                <a:sym typeface="Arial"/>
              </a:rPr>
              <a:t>Written explanation of how the membership survey form was distributed; and</a:t>
            </a:r>
            <a:endParaRPr sz="1200">
              <a:solidFill>
                <a:srgbClr val="000000"/>
              </a:solidFill>
              <a:highlight>
                <a:srgbClr val="FFFFFF"/>
              </a:highlight>
              <a:latin typeface="Arial"/>
              <a:ea typeface="Arial"/>
              <a:cs typeface="Arial"/>
              <a:sym typeface="Arial"/>
            </a:endParaRPr>
          </a:p>
          <a:p>
            <a:pPr marL="1168400" marR="254000" lvl="1" indent="-304800" algn="l" rtl="0">
              <a:spcBef>
                <a:spcPts val="0"/>
              </a:spcBef>
              <a:spcAft>
                <a:spcPts val="0"/>
              </a:spcAft>
              <a:buClr>
                <a:srgbClr val="000000"/>
              </a:buClr>
              <a:buSzPts val="1200"/>
              <a:buFont typeface="Arial"/>
              <a:buChar char="○"/>
            </a:pPr>
            <a:r>
              <a:rPr lang="en" sz="1200">
                <a:solidFill>
                  <a:srgbClr val="000000"/>
                </a:solidFill>
                <a:highlight>
                  <a:srgbClr val="FFFFFF"/>
                </a:highlight>
                <a:latin typeface="Arial"/>
                <a:ea typeface="Arial"/>
                <a:cs typeface="Arial"/>
                <a:sym typeface="Arial"/>
              </a:rPr>
              <a:t>Written explanation of the random sample process used to select who received a survey form.</a:t>
            </a:r>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84"/>
        <p:cNvGrpSpPr/>
        <p:nvPr/>
      </p:nvGrpSpPr>
      <p:grpSpPr>
        <a:xfrm>
          <a:off x="0" y="0"/>
          <a:ext cx="0" cy="0"/>
          <a:chOff x="0" y="0"/>
          <a:chExt cx="0" cy="0"/>
        </a:xfrm>
      </p:grpSpPr>
      <p:sp>
        <p:nvSpPr>
          <p:cNvPr id="185" name="Google Shape;185;p29"/>
          <p:cNvSpPr txBox="1">
            <a:spLocks noGrp="1"/>
          </p:cNvSpPr>
          <p:nvPr>
            <p:ph type="title"/>
          </p:nvPr>
        </p:nvSpPr>
        <p:spPr>
          <a:xfrm>
            <a:off x="729450" y="1318650"/>
            <a:ext cx="8414400" cy="5352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CONDUCT A MARKET ANALYSIS</a:t>
            </a:r>
            <a:endParaRPr/>
          </a:p>
        </p:txBody>
      </p:sp>
      <p:sp>
        <p:nvSpPr>
          <p:cNvPr id="186" name="Google Shape;186;p29"/>
          <p:cNvSpPr txBox="1">
            <a:spLocks noGrp="1"/>
          </p:cNvSpPr>
          <p:nvPr>
            <p:ph type="body" idx="1"/>
          </p:nvPr>
        </p:nvSpPr>
        <p:spPr>
          <a:xfrm>
            <a:off x="727650" y="1704800"/>
            <a:ext cx="7786200" cy="3221700"/>
          </a:xfrm>
          <a:prstGeom prst="rect">
            <a:avLst/>
          </a:prstGeom>
        </p:spPr>
        <p:txBody>
          <a:bodyPr spcFirstLastPara="1" wrap="square" lIns="91425" tIns="91425" rIns="91425" bIns="91425" anchor="t" anchorCtr="0">
            <a:normAutofit lnSpcReduction="10000"/>
          </a:bodyPr>
          <a:lstStyle/>
          <a:p>
            <a:pPr marL="0" lvl="0" indent="0" algn="l" rtl="0">
              <a:spcBef>
                <a:spcPts val="1200"/>
              </a:spcBef>
              <a:spcAft>
                <a:spcPts val="0"/>
              </a:spcAft>
              <a:buNone/>
            </a:pPr>
            <a:r>
              <a:rPr lang="en" sz="1200">
                <a:solidFill>
                  <a:srgbClr val="000000"/>
                </a:solidFill>
                <a:highlight>
                  <a:srgbClr val="FFFFFF"/>
                </a:highlight>
                <a:latin typeface="Arial"/>
                <a:ea typeface="Arial"/>
                <a:cs typeface="Arial"/>
                <a:sym typeface="Arial"/>
              </a:rPr>
              <a:t>The analysis of market conditions should include geographic, demographic, employment, income, housing, and other economic data. </a:t>
            </a:r>
            <a:r>
              <a:rPr lang="en" sz="1200" b="1">
                <a:solidFill>
                  <a:srgbClr val="000000"/>
                </a:solidFill>
                <a:highlight>
                  <a:srgbClr val="FFFFFF"/>
                </a:highlight>
                <a:latin typeface="Arial"/>
                <a:ea typeface="Arial"/>
                <a:cs typeface="Arial"/>
                <a:sym typeface="Arial"/>
              </a:rPr>
              <a:t>At a minimum, the analysis should answer the following questions:</a:t>
            </a:r>
            <a:endParaRPr sz="1200" b="1">
              <a:solidFill>
                <a:srgbClr val="000000"/>
              </a:solidFill>
              <a:highlight>
                <a:srgbClr val="FFFFFF"/>
              </a:highlight>
              <a:latin typeface="Arial"/>
              <a:ea typeface="Arial"/>
              <a:cs typeface="Arial"/>
              <a:sym typeface="Arial"/>
            </a:endParaRPr>
          </a:p>
          <a:p>
            <a:pPr marL="457200" lvl="0" indent="-304800" algn="l" rtl="0">
              <a:spcBef>
                <a:spcPts val="1200"/>
              </a:spcBef>
              <a:spcAft>
                <a:spcPts val="0"/>
              </a:spcAft>
              <a:buClr>
                <a:srgbClr val="000000"/>
              </a:buClr>
              <a:buSzPts val="1200"/>
              <a:buFont typeface="Arial"/>
              <a:buChar char="●"/>
            </a:pPr>
            <a:r>
              <a:rPr lang="en" sz="1200">
                <a:solidFill>
                  <a:srgbClr val="000000"/>
                </a:solidFill>
                <a:highlight>
                  <a:srgbClr val="FFFFFF"/>
                </a:highlight>
                <a:latin typeface="Arial"/>
                <a:ea typeface="Arial"/>
                <a:cs typeface="Arial"/>
                <a:sym typeface="Arial"/>
              </a:rPr>
              <a:t>What financial services and service providers are available to the membership? For example, identify the number of credit unions, banks, savings and loan institutions, check cashing facilities, pawn shops, and/or other alternative financial institutions available.</a:t>
            </a:r>
            <a:endParaRPr sz="1200">
              <a:solidFill>
                <a:srgbClr val="000000"/>
              </a:solidFill>
              <a:highlight>
                <a:srgbClr val="FFFFFF"/>
              </a:highlight>
              <a:latin typeface="Arial"/>
              <a:ea typeface="Arial"/>
              <a:cs typeface="Arial"/>
              <a:sym typeface="Arial"/>
            </a:endParaRPr>
          </a:p>
          <a:p>
            <a:pPr marL="457200" lvl="0" indent="-304800" algn="l" rtl="0">
              <a:spcBef>
                <a:spcPts val="0"/>
              </a:spcBef>
              <a:spcAft>
                <a:spcPts val="0"/>
              </a:spcAft>
              <a:buClr>
                <a:srgbClr val="000000"/>
              </a:buClr>
              <a:buSzPts val="1200"/>
              <a:buFont typeface="Arial"/>
              <a:buChar char="●"/>
            </a:pPr>
            <a:r>
              <a:rPr lang="en" sz="1200">
                <a:solidFill>
                  <a:srgbClr val="000000"/>
                </a:solidFill>
                <a:highlight>
                  <a:srgbClr val="FFFFFF"/>
                </a:highlight>
                <a:latin typeface="Arial"/>
                <a:ea typeface="Arial"/>
                <a:cs typeface="Arial"/>
                <a:sym typeface="Arial"/>
              </a:rPr>
              <a:t>What type of products do the financial providers offer or not offer?</a:t>
            </a:r>
            <a:endParaRPr sz="1200">
              <a:solidFill>
                <a:srgbClr val="000000"/>
              </a:solidFill>
              <a:highlight>
                <a:srgbClr val="FFFFFF"/>
              </a:highlight>
              <a:latin typeface="Arial"/>
              <a:ea typeface="Arial"/>
              <a:cs typeface="Arial"/>
              <a:sym typeface="Arial"/>
            </a:endParaRPr>
          </a:p>
          <a:p>
            <a:pPr marL="457200" lvl="0" indent="-304800" algn="l" rtl="0">
              <a:spcBef>
                <a:spcPts val="0"/>
              </a:spcBef>
              <a:spcAft>
                <a:spcPts val="0"/>
              </a:spcAft>
              <a:buClr>
                <a:srgbClr val="000000"/>
              </a:buClr>
              <a:buSzPts val="1200"/>
              <a:buFont typeface="Arial"/>
              <a:buChar char="●"/>
            </a:pPr>
            <a:r>
              <a:rPr lang="en" sz="1200">
                <a:solidFill>
                  <a:srgbClr val="000000"/>
                </a:solidFill>
                <a:highlight>
                  <a:srgbClr val="FFFFFF"/>
                </a:highlight>
                <a:latin typeface="Arial"/>
                <a:ea typeface="Arial"/>
                <a:cs typeface="Arial"/>
                <a:sym typeface="Arial"/>
              </a:rPr>
              <a:t>What is the economic condition of the membership? For example, is the sponsor company growing or downsizing, or is the community considered affluent or low income?</a:t>
            </a:r>
            <a:endParaRPr sz="1200">
              <a:solidFill>
                <a:srgbClr val="000000"/>
              </a:solidFill>
              <a:highlight>
                <a:srgbClr val="FFFFFF"/>
              </a:highlight>
              <a:latin typeface="Arial"/>
              <a:ea typeface="Arial"/>
              <a:cs typeface="Arial"/>
              <a:sym typeface="Arial"/>
            </a:endParaRPr>
          </a:p>
          <a:p>
            <a:pPr marL="457200" lvl="0" indent="-304800" algn="l" rtl="0">
              <a:spcBef>
                <a:spcPts val="0"/>
              </a:spcBef>
              <a:spcAft>
                <a:spcPts val="0"/>
              </a:spcAft>
              <a:buClr>
                <a:srgbClr val="000000"/>
              </a:buClr>
              <a:buSzPts val="1200"/>
              <a:buFont typeface="Arial"/>
              <a:buChar char="●"/>
            </a:pPr>
            <a:r>
              <a:rPr lang="en" sz="1200">
                <a:solidFill>
                  <a:srgbClr val="000000"/>
                </a:solidFill>
                <a:highlight>
                  <a:srgbClr val="FFFFFF"/>
                </a:highlight>
                <a:latin typeface="Arial"/>
                <a:ea typeface="Arial"/>
                <a:cs typeface="Arial"/>
                <a:sym typeface="Arial"/>
              </a:rPr>
              <a:t>What is the need for a credit union?</a:t>
            </a:r>
            <a:endParaRPr sz="1200">
              <a:solidFill>
                <a:srgbClr val="000000"/>
              </a:solidFill>
              <a:highlight>
                <a:srgbClr val="FFFFFF"/>
              </a:highlight>
              <a:latin typeface="Arial"/>
              <a:ea typeface="Arial"/>
              <a:cs typeface="Arial"/>
              <a:sym typeface="Arial"/>
            </a:endParaRPr>
          </a:p>
          <a:p>
            <a:pPr marL="457200" lvl="0" indent="-304800" algn="l" rtl="0">
              <a:spcBef>
                <a:spcPts val="0"/>
              </a:spcBef>
              <a:spcAft>
                <a:spcPts val="0"/>
              </a:spcAft>
              <a:buClr>
                <a:srgbClr val="000000"/>
              </a:buClr>
              <a:buSzPts val="1200"/>
              <a:buFont typeface="Arial"/>
              <a:buChar char="●"/>
            </a:pPr>
            <a:r>
              <a:rPr lang="en" sz="1200">
                <a:solidFill>
                  <a:srgbClr val="000000"/>
                </a:solidFill>
                <a:highlight>
                  <a:srgbClr val="FFFFFF"/>
                </a:highlight>
                <a:latin typeface="Arial"/>
                <a:ea typeface="Arial"/>
                <a:cs typeface="Arial"/>
                <a:sym typeface="Arial"/>
              </a:rPr>
              <a:t>Who will be the PFCU’s competitors, and how will the PFCU compete?</a:t>
            </a:r>
            <a:endParaRPr sz="1200">
              <a:solidFill>
                <a:srgbClr val="000000"/>
              </a:solidFill>
              <a:highlight>
                <a:srgbClr val="FFFFFF"/>
              </a:highlight>
              <a:latin typeface="Arial"/>
              <a:ea typeface="Arial"/>
              <a:cs typeface="Arial"/>
              <a:sym typeface="Arial"/>
            </a:endParaRPr>
          </a:p>
          <a:p>
            <a:pPr marL="0" lvl="0" indent="0" algn="l" rtl="0">
              <a:spcBef>
                <a:spcPts val="1200"/>
              </a:spcBef>
              <a:spcAft>
                <a:spcPts val="0"/>
              </a:spcAft>
              <a:buNone/>
            </a:pPr>
            <a:r>
              <a:rPr lang="en" sz="1200" b="1">
                <a:solidFill>
                  <a:srgbClr val="000000"/>
                </a:solidFill>
                <a:highlight>
                  <a:srgbClr val="FFFFFF"/>
                </a:highlight>
                <a:latin typeface="Arial"/>
                <a:ea typeface="Arial"/>
                <a:cs typeface="Arial"/>
                <a:sym typeface="Arial"/>
              </a:rPr>
              <a:t>The data and analysis performed on the market generally helps the organizing group develop the PFCU’s business plan, marketing plan, projections, and assumptions.</a:t>
            </a:r>
            <a:endParaRPr sz="1200" b="1">
              <a:solidFill>
                <a:srgbClr val="000000"/>
              </a:solidFill>
              <a:highlight>
                <a:srgbClr val="FFFFFF"/>
              </a:highlight>
              <a:latin typeface="Arial"/>
              <a:ea typeface="Arial"/>
              <a:cs typeface="Arial"/>
              <a:sym typeface="Arial"/>
            </a:endParaRPr>
          </a:p>
          <a:p>
            <a:pPr marL="0" marR="254000" lvl="0" indent="0" algn="l" rtl="0">
              <a:spcBef>
                <a:spcPts val="1200"/>
              </a:spcBef>
              <a:spcAft>
                <a:spcPts val="1200"/>
              </a:spcAft>
              <a:buNone/>
            </a:pPr>
            <a:endParaRPr b="1"/>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190"/>
        <p:cNvGrpSpPr/>
        <p:nvPr/>
      </p:nvGrpSpPr>
      <p:grpSpPr>
        <a:xfrm>
          <a:off x="0" y="0"/>
          <a:ext cx="0" cy="0"/>
          <a:chOff x="0" y="0"/>
          <a:chExt cx="0" cy="0"/>
        </a:xfrm>
      </p:grpSpPr>
      <p:sp>
        <p:nvSpPr>
          <p:cNvPr id="191" name="Google Shape;191;p30"/>
          <p:cNvSpPr txBox="1">
            <a:spLocks noGrp="1"/>
          </p:cNvSpPr>
          <p:nvPr>
            <p:ph type="title"/>
          </p:nvPr>
        </p:nvSpPr>
        <p:spPr>
          <a:xfrm>
            <a:off x="729450" y="1318650"/>
            <a:ext cx="8414400" cy="5352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Obtain and Document Sources of Donated Capital</a:t>
            </a:r>
            <a:endParaRPr/>
          </a:p>
        </p:txBody>
      </p:sp>
      <p:sp>
        <p:nvSpPr>
          <p:cNvPr id="192" name="Google Shape;192;p30"/>
          <p:cNvSpPr txBox="1">
            <a:spLocks noGrp="1"/>
          </p:cNvSpPr>
          <p:nvPr>
            <p:ph type="body" idx="1"/>
          </p:nvPr>
        </p:nvSpPr>
        <p:spPr>
          <a:xfrm>
            <a:off x="727650" y="1704800"/>
            <a:ext cx="7786200" cy="3221700"/>
          </a:xfrm>
          <a:prstGeom prst="rect">
            <a:avLst/>
          </a:prstGeom>
        </p:spPr>
        <p:txBody>
          <a:bodyPr spcFirstLastPara="1" wrap="square" lIns="91425" tIns="91425" rIns="91425" bIns="91425" anchor="t" anchorCtr="0">
            <a:normAutofit/>
          </a:bodyPr>
          <a:lstStyle/>
          <a:p>
            <a:pPr marL="0" lvl="0" indent="0" algn="l" rtl="0">
              <a:spcBef>
                <a:spcPts val="1200"/>
              </a:spcBef>
              <a:spcAft>
                <a:spcPts val="0"/>
              </a:spcAft>
              <a:buNone/>
            </a:pPr>
            <a:r>
              <a:rPr lang="en" sz="1200">
                <a:solidFill>
                  <a:srgbClr val="000000"/>
                </a:solidFill>
                <a:highlight>
                  <a:srgbClr val="FFFFFF"/>
                </a:highlight>
                <a:latin typeface="Arial"/>
                <a:ea typeface="Arial"/>
                <a:cs typeface="Arial"/>
                <a:sym typeface="Arial"/>
              </a:rPr>
              <a:t>Donated capital can come in the form of “in-kind donations” </a:t>
            </a:r>
            <a:endParaRPr sz="1200">
              <a:solidFill>
                <a:srgbClr val="000000"/>
              </a:solidFill>
              <a:highlight>
                <a:srgbClr val="FFFFFF"/>
              </a:highlight>
              <a:latin typeface="Arial"/>
              <a:ea typeface="Arial"/>
              <a:cs typeface="Arial"/>
              <a:sym typeface="Arial"/>
            </a:endParaRPr>
          </a:p>
          <a:p>
            <a:pPr marL="0" lvl="0" indent="0" algn="l" rtl="0">
              <a:spcBef>
                <a:spcPts val="1200"/>
              </a:spcBef>
              <a:spcAft>
                <a:spcPts val="0"/>
              </a:spcAft>
              <a:buNone/>
            </a:pPr>
            <a:r>
              <a:rPr lang="en" sz="1200">
                <a:solidFill>
                  <a:srgbClr val="000000"/>
                </a:solidFill>
                <a:highlight>
                  <a:srgbClr val="FFFFFF"/>
                </a:highlight>
                <a:latin typeface="Arial"/>
                <a:ea typeface="Arial"/>
                <a:cs typeface="Arial"/>
                <a:sym typeface="Arial"/>
              </a:rPr>
              <a:t>Office space</a:t>
            </a:r>
            <a:endParaRPr sz="1200">
              <a:solidFill>
                <a:srgbClr val="000000"/>
              </a:solidFill>
              <a:highlight>
                <a:srgbClr val="FFFFFF"/>
              </a:highlight>
              <a:latin typeface="Arial"/>
              <a:ea typeface="Arial"/>
              <a:cs typeface="Arial"/>
              <a:sym typeface="Arial"/>
            </a:endParaRPr>
          </a:p>
          <a:p>
            <a:pPr marL="0" lvl="0" indent="0" algn="l" rtl="0">
              <a:spcBef>
                <a:spcPts val="1200"/>
              </a:spcBef>
              <a:spcAft>
                <a:spcPts val="0"/>
              </a:spcAft>
              <a:buNone/>
            </a:pPr>
            <a:r>
              <a:rPr lang="en" sz="1200">
                <a:solidFill>
                  <a:srgbClr val="000000"/>
                </a:solidFill>
                <a:highlight>
                  <a:srgbClr val="FFFFFF"/>
                </a:highlight>
                <a:latin typeface="Arial"/>
                <a:ea typeface="Arial"/>
                <a:cs typeface="Arial"/>
                <a:sym typeface="Arial"/>
              </a:rPr>
              <a:t>Loaned executive</a:t>
            </a:r>
            <a:endParaRPr sz="1200">
              <a:solidFill>
                <a:srgbClr val="000000"/>
              </a:solidFill>
              <a:highlight>
                <a:srgbClr val="FFFFFF"/>
              </a:highlight>
              <a:latin typeface="Arial"/>
              <a:ea typeface="Arial"/>
              <a:cs typeface="Arial"/>
              <a:sym typeface="Arial"/>
            </a:endParaRPr>
          </a:p>
          <a:p>
            <a:pPr marL="0" lvl="0" indent="0" algn="l" rtl="0">
              <a:spcBef>
                <a:spcPts val="1200"/>
              </a:spcBef>
              <a:spcAft>
                <a:spcPts val="0"/>
              </a:spcAft>
              <a:buNone/>
            </a:pPr>
            <a:r>
              <a:rPr lang="en" sz="1200">
                <a:solidFill>
                  <a:srgbClr val="000000"/>
                </a:solidFill>
                <a:highlight>
                  <a:srgbClr val="FFFFFF"/>
                </a:highlight>
                <a:latin typeface="Arial"/>
                <a:ea typeface="Arial"/>
                <a:cs typeface="Arial"/>
                <a:sym typeface="Arial"/>
              </a:rPr>
              <a:t>Technology Services</a:t>
            </a:r>
            <a:endParaRPr sz="1200">
              <a:solidFill>
                <a:srgbClr val="000000"/>
              </a:solidFill>
              <a:highlight>
                <a:srgbClr val="FFFFFF"/>
              </a:highlight>
              <a:latin typeface="Arial"/>
              <a:ea typeface="Arial"/>
              <a:cs typeface="Arial"/>
              <a:sym typeface="Arial"/>
            </a:endParaRPr>
          </a:p>
          <a:p>
            <a:pPr marL="0" lvl="0" indent="0" algn="l" rtl="0">
              <a:spcBef>
                <a:spcPts val="1200"/>
              </a:spcBef>
              <a:spcAft>
                <a:spcPts val="0"/>
              </a:spcAft>
              <a:buNone/>
            </a:pPr>
            <a:r>
              <a:rPr lang="en" sz="1200">
                <a:solidFill>
                  <a:srgbClr val="000000"/>
                </a:solidFill>
                <a:highlight>
                  <a:srgbClr val="FFFFFF"/>
                </a:highlight>
                <a:latin typeface="Arial"/>
                <a:ea typeface="Arial"/>
                <a:cs typeface="Arial"/>
                <a:sym typeface="Arial"/>
              </a:rPr>
              <a:t>Marketing Services</a:t>
            </a:r>
            <a:endParaRPr sz="1200">
              <a:solidFill>
                <a:srgbClr val="000000"/>
              </a:solidFill>
              <a:highlight>
                <a:srgbClr val="FFFFFF"/>
              </a:highlight>
              <a:latin typeface="Arial"/>
              <a:ea typeface="Arial"/>
              <a:cs typeface="Arial"/>
              <a:sym typeface="Arial"/>
            </a:endParaRPr>
          </a:p>
          <a:p>
            <a:pPr marL="0" lvl="0" indent="0" algn="l" rtl="0">
              <a:spcBef>
                <a:spcPts val="1200"/>
              </a:spcBef>
              <a:spcAft>
                <a:spcPts val="0"/>
              </a:spcAft>
              <a:buNone/>
            </a:pPr>
            <a:r>
              <a:rPr lang="en" sz="1200">
                <a:solidFill>
                  <a:srgbClr val="000000"/>
                </a:solidFill>
                <a:highlight>
                  <a:srgbClr val="FFFFFF"/>
                </a:highlight>
                <a:latin typeface="Arial"/>
                <a:ea typeface="Arial"/>
                <a:cs typeface="Arial"/>
                <a:sym typeface="Arial"/>
              </a:rPr>
              <a:t>Accounting Services</a:t>
            </a:r>
            <a:endParaRPr sz="1200">
              <a:solidFill>
                <a:srgbClr val="000000"/>
              </a:solidFill>
              <a:highlight>
                <a:srgbClr val="FFFFFF"/>
              </a:highlight>
              <a:latin typeface="Arial"/>
              <a:ea typeface="Arial"/>
              <a:cs typeface="Arial"/>
              <a:sym typeface="Arial"/>
            </a:endParaRPr>
          </a:p>
          <a:p>
            <a:pPr marL="0" lvl="0" indent="0" algn="l" rtl="0">
              <a:spcBef>
                <a:spcPts val="1200"/>
              </a:spcBef>
              <a:spcAft>
                <a:spcPts val="0"/>
              </a:spcAft>
              <a:buNone/>
            </a:pPr>
            <a:r>
              <a:rPr lang="en" sz="1200">
                <a:solidFill>
                  <a:srgbClr val="000000"/>
                </a:solidFill>
                <a:highlight>
                  <a:srgbClr val="FFFFFF"/>
                </a:highlight>
                <a:latin typeface="Arial"/>
                <a:ea typeface="Arial"/>
                <a:cs typeface="Arial"/>
                <a:sym typeface="Arial"/>
              </a:rPr>
              <a:t>The more in-kind donations the PFCU receives the lower the required capital.</a:t>
            </a:r>
            <a:endParaRPr sz="1200">
              <a:solidFill>
                <a:srgbClr val="000000"/>
              </a:solidFill>
              <a:highlight>
                <a:srgbClr val="FFFFFF"/>
              </a:highlight>
              <a:latin typeface="Arial"/>
              <a:ea typeface="Arial"/>
              <a:cs typeface="Arial"/>
              <a:sym typeface="Arial"/>
            </a:endParaRPr>
          </a:p>
          <a:p>
            <a:pPr marL="0" marR="254000" lvl="0" indent="0" algn="l" rtl="0">
              <a:spcBef>
                <a:spcPts val="1200"/>
              </a:spcBef>
              <a:spcAft>
                <a:spcPts val="1200"/>
              </a:spcAft>
              <a:buNone/>
            </a:pPr>
            <a:endParaRPr b="1"/>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196"/>
        <p:cNvGrpSpPr/>
        <p:nvPr/>
      </p:nvGrpSpPr>
      <p:grpSpPr>
        <a:xfrm>
          <a:off x="0" y="0"/>
          <a:ext cx="0" cy="0"/>
          <a:chOff x="0" y="0"/>
          <a:chExt cx="0" cy="0"/>
        </a:xfrm>
      </p:grpSpPr>
      <p:sp>
        <p:nvSpPr>
          <p:cNvPr id="197" name="Google Shape;197;p31"/>
          <p:cNvSpPr txBox="1">
            <a:spLocks noGrp="1"/>
          </p:cNvSpPr>
          <p:nvPr>
            <p:ph type="title"/>
          </p:nvPr>
        </p:nvSpPr>
        <p:spPr>
          <a:xfrm>
            <a:off x="729450" y="1318650"/>
            <a:ext cx="8414400" cy="5352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Provide Evidence of Sponsor Commitment if Critical to Success</a:t>
            </a:r>
            <a:endParaRPr/>
          </a:p>
        </p:txBody>
      </p:sp>
      <p:sp>
        <p:nvSpPr>
          <p:cNvPr id="198" name="Google Shape;198;p31"/>
          <p:cNvSpPr txBox="1">
            <a:spLocks noGrp="1"/>
          </p:cNvSpPr>
          <p:nvPr>
            <p:ph type="body" idx="1"/>
          </p:nvPr>
        </p:nvSpPr>
        <p:spPr>
          <a:xfrm>
            <a:off x="678900" y="2447750"/>
            <a:ext cx="7786200" cy="3221700"/>
          </a:xfrm>
          <a:prstGeom prst="rect">
            <a:avLst/>
          </a:prstGeom>
        </p:spPr>
        <p:txBody>
          <a:bodyPr spcFirstLastPara="1" wrap="square" lIns="91425" tIns="91425" rIns="91425" bIns="91425" anchor="t" anchorCtr="0">
            <a:normAutofit/>
          </a:bodyPr>
          <a:lstStyle/>
          <a:p>
            <a:pPr marL="0" lvl="0" indent="0" algn="l" rtl="0">
              <a:spcBef>
                <a:spcPts val="1200"/>
              </a:spcBef>
              <a:spcAft>
                <a:spcPts val="0"/>
              </a:spcAft>
              <a:buNone/>
            </a:pPr>
            <a:r>
              <a:rPr lang="en" sz="1200">
                <a:solidFill>
                  <a:srgbClr val="000000"/>
                </a:solidFill>
                <a:highlight>
                  <a:srgbClr val="FFFFFF"/>
                </a:highlight>
                <a:latin typeface="Arial"/>
                <a:ea typeface="Arial"/>
                <a:cs typeface="Arial"/>
                <a:sym typeface="Arial"/>
              </a:rPr>
              <a:t>Typically this involves donated office space which could include, internet, phone, utilities, employee benefits, etc. </a:t>
            </a:r>
            <a:endParaRPr sz="1200">
              <a:solidFill>
                <a:srgbClr val="000000"/>
              </a:solidFill>
              <a:highlight>
                <a:srgbClr val="FFFFFF"/>
              </a:highlight>
              <a:latin typeface="Arial"/>
              <a:ea typeface="Arial"/>
              <a:cs typeface="Arial"/>
              <a:sym typeface="Arial"/>
            </a:endParaRPr>
          </a:p>
          <a:p>
            <a:pPr marL="0" lvl="0" indent="0" algn="l" rtl="0">
              <a:spcBef>
                <a:spcPts val="1200"/>
              </a:spcBef>
              <a:spcAft>
                <a:spcPts val="0"/>
              </a:spcAft>
              <a:buNone/>
            </a:pPr>
            <a:r>
              <a:rPr lang="en" sz="1200">
                <a:solidFill>
                  <a:srgbClr val="000000"/>
                </a:solidFill>
                <a:highlight>
                  <a:srgbClr val="FFFFFF"/>
                </a:highlight>
                <a:latin typeface="Arial"/>
                <a:ea typeface="Arial"/>
                <a:cs typeface="Arial"/>
                <a:sym typeface="Arial"/>
              </a:rPr>
              <a:t>All of these in-kind donations will reduce the amount of capital needed.</a:t>
            </a:r>
            <a:endParaRPr sz="1200">
              <a:solidFill>
                <a:srgbClr val="000000"/>
              </a:solidFill>
              <a:highlight>
                <a:srgbClr val="FFFFFF"/>
              </a:highlight>
              <a:latin typeface="Arial"/>
              <a:ea typeface="Arial"/>
              <a:cs typeface="Arial"/>
              <a:sym typeface="Arial"/>
            </a:endParaRPr>
          </a:p>
          <a:p>
            <a:pPr marL="0" marR="254000" lvl="0" indent="0" algn="l" rtl="0">
              <a:spcBef>
                <a:spcPts val="1200"/>
              </a:spcBef>
              <a:spcAft>
                <a:spcPts val="1200"/>
              </a:spcAft>
              <a:buNone/>
            </a:pPr>
            <a:endParaRPr b="1"/>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91"/>
        <p:cNvGrpSpPr/>
        <p:nvPr/>
      </p:nvGrpSpPr>
      <p:grpSpPr>
        <a:xfrm>
          <a:off x="0" y="0"/>
          <a:ext cx="0" cy="0"/>
          <a:chOff x="0" y="0"/>
          <a:chExt cx="0" cy="0"/>
        </a:xfrm>
      </p:grpSpPr>
      <p:sp>
        <p:nvSpPr>
          <p:cNvPr id="92" name="Google Shape;92;p14"/>
          <p:cNvSpPr txBox="1">
            <a:spLocks noGrp="1"/>
          </p:cNvSpPr>
          <p:nvPr>
            <p:ph type="title"/>
          </p:nvPr>
        </p:nvSpPr>
        <p:spPr>
          <a:xfrm>
            <a:off x="730000" y="1318650"/>
            <a:ext cx="3300900" cy="16872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The NCUA has taken 17 steps and created 3 phases (milestones</a:t>
            </a:r>
            <a:endParaRPr/>
          </a:p>
        </p:txBody>
      </p:sp>
      <p:sp>
        <p:nvSpPr>
          <p:cNvPr id="93" name="Google Shape;93;p14"/>
          <p:cNvSpPr txBox="1">
            <a:spLocks noGrp="1"/>
          </p:cNvSpPr>
          <p:nvPr>
            <p:ph type="subTitle" idx="1"/>
          </p:nvPr>
        </p:nvSpPr>
        <p:spPr>
          <a:xfrm>
            <a:off x="724950" y="3161525"/>
            <a:ext cx="3300900" cy="7590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en" sz="1900" b="1">
                <a:solidFill>
                  <a:schemeClr val="lt2"/>
                </a:solidFill>
              </a:rPr>
              <a:t>Operation Cigar Box</a:t>
            </a:r>
            <a:endParaRPr sz="1900" b="1">
              <a:solidFill>
                <a:schemeClr val="lt2"/>
              </a:solidFill>
            </a:endParaRPr>
          </a:p>
        </p:txBody>
      </p:sp>
      <p:sp>
        <p:nvSpPr>
          <p:cNvPr id="94" name="Google Shape;94;p14"/>
          <p:cNvSpPr txBox="1">
            <a:spLocks noGrp="1"/>
          </p:cNvSpPr>
          <p:nvPr>
            <p:ph type="body" idx="2"/>
          </p:nvPr>
        </p:nvSpPr>
        <p:spPr>
          <a:xfrm>
            <a:off x="5174225" y="1352625"/>
            <a:ext cx="3374400" cy="30255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en" sz="1700"/>
              <a:t>Phase 1: Establishing a Proof of Concept</a:t>
            </a:r>
            <a:endParaRPr sz="1700"/>
          </a:p>
          <a:p>
            <a:pPr marL="0" lvl="0" indent="0" algn="l" rtl="0">
              <a:spcBef>
                <a:spcPts val="1200"/>
              </a:spcBef>
              <a:spcAft>
                <a:spcPts val="0"/>
              </a:spcAft>
              <a:buNone/>
            </a:pPr>
            <a:r>
              <a:rPr lang="en" sz="1700"/>
              <a:t>Phase 2: Completing the Charter Application</a:t>
            </a:r>
            <a:endParaRPr sz="1700"/>
          </a:p>
          <a:p>
            <a:pPr marL="0" lvl="0" indent="0" algn="l" rtl="0">
              <a:spcBef>
                <a:spcPts val="1200"/>
              </a:spcBef>
              <a:spcAft>
                <a:spcPts val="1200"/>
              </a:spcAft>
              <a:buNone/>
            </a:pPr>
            <a:r>
              <a:rPr lang="en" sz="1700"/>
              <a:t>Phase 3: Submitting the Application Forms for Final NCUA Approval</a:t>
            </a:r>
            <a:endParaRPr sz="170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202"/>
        <p:cNvGrpSpPr/>
        <p:nvPr/>
      </p:nvGrpSpPr>
      <p:grpSpPr>
        <a:xfrm>
          <a:off x="0" y="0"/>
          <a:ext cx="0" cy="0"/>
          <a:chOff x="0" y="0"/>
          <a:chExt cx="0" cy="0"/>
        </a:xfrm>
      </p:grpSpPr>
      <p:sp>
        <p:nvSpPr>
          <p:cNvPr id="203" name="Google Shape;203;p32"/>
          <p:cNvSpPr txBox="1">
            <a:spLocks noGrp="1"/>
          </p:cNvSpPr>
          <p:nvPr>
            <p:ph type="title"/>
          </p:nvPr>
        </p:nvSpPr>
        <p:spPr>
          <a:xfrm>
            <a:off x="729450" y="1318650"/>
            <a:ext cx="8414400" cy="5352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Establish Relationships with Mentors and Other Supporters</a:t>
            </a:r>
            <a:endParaRPr/>
          </a:p>
        </p:txBody>
      </p:sp>
      <p:sp>
        <p:nvSpPr>
          <p:cNvPr id="204" name="Google Shape;204;p32"/>
          <p:cNvSpPr txBox="1">
            <a:spLocks noGrp="1"/>
          </p:cNvSpPr>
          <p:nvPr>
            <p:ph type="body" idx="1"/>
          </p:nvPr>
        </p:nvSpPr>
        <p:spPr>
          <a:xfrm>
            <a:off x="678900" y="2447750"/>
            <a:ext cx="7786200" cy="3221700"/>
          </a:xfrm>
          <a:prstGeom prst="rect">
            <a:avLst/>
          </a:prstGeom>
        </p:spPr>
        <p:txBody>
          <a:bodyPr spcFirstLastPara="1" wrap="square" lIns="91425" tIns="91425" rIns="91425" bIns="91425" anchor="t" anchorCtr="0">
            <a:normAutofit/>
          </a:bodyPr>
          <a:lstStyle/>
          <a:p>
            <a:pPr marL="0" lvl="0" indent="0" algn="l" rtl="0">
              <a:spcBef>
                <a:spcPts val="1200"/>
              </a:spcBef>
              <a:spcAft>
                <a:spcPts val="0"/>
              </a:spcAft>
              <a:buNone/>
            </a:pPr>
            <a:r>
              <a:rPr lang="en" sz="1200">
                <a:solidFill>
                  <a:srgbClr val="000000"/>
                </a:solidFill>
                <a:highlight>
                  <a:srgbClr val="FFFFFF"/>
                </a:highlight>
                <a:latin typeface="Arial"/>
                <a:ea typeface="Arial"/>
                <a:cs typeface="Arial"/>
                <a:sym typeface="Arial"/>
              </a:rPr>
              <a:t>This is where the state leagues can become partners with us. </a:t>
            </a:r>
            <a:endParaRPr sz="1200">
              <a:solidFill>
                <a:srgbClr val="000000"/>
              </a:solidFill>
              <a:highlight>
                <a:srgbClr val="FFFFFF"/>
              </a:highlight>
              <a:latin typeface="Arial"/>
              <a:ea typeface="Arial"/>
              <a:cs typeface="Arial"/>
              <a:sym typeface="Arial"/>
            </a:endParaRPr>
          </a:p>
          <a:p>
            <a:pPr marL="0" lvl="0" indent="0" algn="l" rtl="0">
              <a:spcBef>
                <a:spcPts val="1200"/>
              </a:spcBef>
              <a:spcAft>
                <a:spcPts val="0"/>
              </a:spcAft>
              <a:buNone/>
            </a:pPr>
            <a:r>
              <a:rPr lang="en" sz="1200">
                <a:solidFill>
                  <a:srgbClr val="000000"/>
                </a:solidFill>
                <a:highlight>
                  <a:srgbClr val="FFFFFF"/>
                </a:highlight>
                <a:latin typeface="Arial"/>
                <a:ea typeface="Arial"/>
                <a:cs typeface="Arial"/>
                <a:sym typeface="Arial"/>
              </a:rPr>
              <a:t>They get an inquiry from a group, send them to the CUDNC where we will provide support in the form of guidance, templates, resources, credit union veterans, etc. </a:t>
            </a:r>
            <a:endParaRPr sz="1200">
              <a:solidFill>
                <a:srgbClr val="000000"/>
              </a:solidFill>
              <a:highlight>
                <a:srgbClr val="FFFFFF"/>
              </a:highlight>
              <a:latin typeface="Arial"/>
              <a:ea typeface="Arial"/>
              <a:cs typeface="Arial"/>
              <a:sym typeface="Arial"/>
            </a:endParaRPr>
          </a:p>
          <a:p>
            <a:pPr marL="0" lvl="0" indent="0" algn="l" rtl="0">
              <a:spcBef>
                <a:spcPts val="1200"/>
              </a:spcBef>
              <a:spcAft>
                <a:spcPts val="0"/>
              </a:spcAft>
              <a:buNone/>
            </a:pPr>
            <a:r>
              <a:rPr lang="en" sz="1200">
                <a:solidFill>
                  <a:srgbClr val="000000"/>
                </a:solidFill>
                <a:highlight>
                  <a:srgbClr val="FFFFFF"/>
                </a:highlight>
                <a:latin typeface="Arial"/>
                <a:ea typeface="Arial"/>
                <a:cs typeface="Arial"/>
                <a:sym typeface="Arial"/>
              </a:rPr>
              <a:t>Once the POC has been approved we will match them with a mentor credit union. </a:t>
            </a:r>
            <a:endParaRPr sz="1200">
              <a:solidFill>
                <a:srgbClr val="000000"/>
              </a:solidFill>
              <a:highlight>
                <a:srgbClr val="FFFFFF"/>
              </a:highlight>
              <a:latin typeface="Arial"/>
              <a:ea typeface="Arial"/>
              <a:cs typeface="Arial"/>
              <a:sym typeface="Arial"/>
            </a:endParaRPr>
          </a:p>
          <a:p>
            <a:pPr marL="0" lvl="0" indent="0" algn="l" rtl="0">
              <a:spcBef>
                <a:spcPts val="1200"/>
              </a:spcBef>
              <a:spcAft>
                <a:spcPts val="0"/>
              </a:spcAft>
              <a:buNone/>
            </a:pPr>
            <a:r>
              <a:rPr lang="en" sz="1200">
                <a:solidFill>
                  <a:srgbClr val="000000"/>
                </a:solidFill>
                <a:highlight>
                  <a:srgbClr val="FFFFFF"/>
                </a:highlight>
                <a:latin typeface="Arial"/>
                <a:ea typeface="Arial"/>
                <a:cs typeface="Arial"/>
                <a:sym typeface="Arial"/>
              </a:rPr>
              <a:t>The charters that make it all had a village behind them. </a:t>
            </a:r>
            <a:endParaRPr sz="1200">
              <a:solidFill>
                <a:srgbClr val="000000"/>
              </a:solidFill>
              <a:highlight>
                <a:srgbClr val="FFFFFF"/>
              </a:highlight>
              <a:latin typeface="Arial"/>
              <a:ea typeface="Arial"/>
              <a:cs typeface="Arial"/>
              <a:sym typeface="Arial"/>
            </a:endParaRPr>
          </a:p>
          <a:p>
            <a:pPr marL="0" marR="254000" lvl="0" indent="0" algn="l" rtl="0">
              <a:spcBef>
                <a:spcPts val="1200"/>
              </a:spcBef>
              <a:spcAft>
                <a:spcPts val="1200"/>
              </a:spcAft>
              <a:buNone/>
            </a:pPr>
            <a:endParaRPr b="1"/>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208"/>
        <p:cNvGrpSpPr/>
        <p:nvPr/>
      </p:nvGrpSpPr>
      <p:grpSpPr>
        <a:xfrm>
          <a:off x="0" y="0"/>
          <a:ext cx="0" cy="0"/>
          <a:chOff x="0" y="0"/>
          <a:chExt cx="0" cy="0"/>
        </a:xfrm>
      </p:grpSpPr>
      <p:sp>
        <p:nvSpPr>
          <p:cNvPr id="209" name="Google Shape;209;p33"/>
          <p:cNvSpPr txBox="1">
            <a:spLocks noGrp="1"/>
          </p:cNvSpPr>
          <p:nvPr>
            <p:ph type="ctrTitle"/>
          </p:nvPr>
        </p:nvSpPr>
        <p:spPr>
          <a:xfrm>
            <a:off x="729450" y="1322450"/>
            <a:ext cx="7688100" cy="16647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en"/>
              <a:t>Activity 2 - Business Plan Development</a:t>
            </a:r>
            <a:endParaRPr/>
          </a:p>
        </p:txBody>
      </p:sp>
      <p:sp>
        <p:nvSpPr>
          <p:cNvPr id="210" name="Google Shape;210;p33"/>
          <p:cNvSpPr txBox="1">
            <a:spLocks noGrp="1"/>
          </p:cNvSpPr>
          <p:nvPr>
            <p:ph type="subTitle" idx="1"/>
          </p:nvPr>
        </p:nvSpPr>
        <p:spPr>
          <a:xfrm>
            <a:off x="729627" y="3172900"/>
            <a:ext cx="7688100" cy="5412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en"/>
              <a:t>Operation Cigar Box</a:t>
            </a:r>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214"/>
        <p:cNvGrpSpPr/>
        <p:nvPr/>
      </p:nvGrpSpPr>
      <p:grpSpPr>
        <a:xfrm>
          <a:off x="0" y="0"/>
          <a:ext cx="0" cy="0"/>
          <a:chOff x="0" y="0"/>
          <a:chExt cx="0" cy="0"/>
        </a:xfrm>
      </p:grpSpPr>
      <p:sp>
        <p:nvSpPr>
          <p:cNvPr id="215" name="Google Shape;215;p34"/>
          <p:cNvSpPr txBox="1">
            <a:spLocks noGrp="1"/>
          </p:cNvSpPr>
          <p:nvPr>
            <p:ph type="title"/>
          </p:nvPr>
        </p:nvSpPr>
        <p:spPr>
          <a:xfrm>
            <a:off x="729450" y="1318650"/>
            <a:ext cx="8414400" cy="5352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NCUA 4001 - FCU Investigation Report</a:t>
            </a:r>
            <a:endParaRPr/>
          </a:p>
        </p:txBody>
      </p:sp>
      <p:sp>
        <p:nvSpPr>
          <p:cNvPr id="216" name="Google Shape;216;p34"/>
          <p:cNvSpPr txBox="1">
            <a:spLocks noGrp="1"/>
          </p:cNvSpPr>
          <p:nvPr>
            <p:ph type="body" idx="1"/>
          </p:nvPr>
        </p:nvSpPr>
        <p:spPr>
          <a:xfrm>
            <a:off x="678900" y="2219150"/>
            <a:ext cx="7786200" cy="3221700"/>
          </a:xfrm>
          <a:prstGeom prst="rect">
            <a:avLst/>
          </a:prstGeom>
        </p:spPr>
        <p:txBody>
          <a:bodyPr spcFirstLastPara="1" wrap="square" lIns="91425" tIns="91425" rIns="91425" bIns="91425" anchor="t" anchorCtr="0">
            <a:normAutofit/>
          </a:bodyPr>
          <a:lstStyle/>
          <a:p>
            <a:pPr marL="0" lvl="0" indent="0" algn="l" rtl="0">
              <a:spcBef>
                <a:spcPts val="1200"/>
              </a:spcBef>
              <a:spcAft>
                <a:spcPts val="0"/>
              </a:spcAft>
              <a:buNone/>
            </a:pPr>
            <a:r>
              <a:rPr lang="en" sz="1200">
                <a:solidFill>
                  <a:srgbClr val="000000"/>
                </a:solidFill>
                <a:highlight>
                  <a:srgbClr val="FFFFFF"/>
                </a:highlight>
                <a:latin typeface="Arial"/>
                <a:ea typeface="Arial"/>
                <a:cs typeface="Arial"/>
                <a:sym typeface="Arial"/>
              </a:rPr>
              <a:t>Form they will complete that investigates the subscribers, outlines all the information that has been obtained in activity 1</a:t>
            </a:r>
            <a:endParaRPr sz="1200">
              <a:solidFill>
                <a:srgbClr val="000000"/>
              </a:solidFill>
              <a:highlight>
                <a:srgbClr val="FFFFFF"/>
              </a:highlight>
              <a:latin typeface="Arial"/>
              <a:ea typeface="Arial"/>
              <a:cs typeface="Arial"/>
              <a:sym typeface="Arial"/>
            </a:endParaRPr>
          </a:p>
          <a:p>
            <a:pPr marL="0" lvl="0" indent="0" algn="l" rtl="0">
              <a:spcBef>
                <a:spcPts val="1200"/>
              </a:spcBef>
              <a:spcAft>
                <a:spcPts val="0"/>
              </a:spcAft>
              <a:buNone/>
            </a:pPr>
            <a:r>
              <a:rPr lang="en" sz="1200">
                <a:solidFill>
                  <a:srgbClr val="000000"/>
                </a:solidFill>
                <a:highlight>
                  <a:srgbClr val="FFFFFF"/>
                </a:highlight>
                <a:latin typeface="Arial"/>
                <a:ea typeface="Arial"/>
                <a:cs typeface="Arial"/>
                <a:sym typeface="Arial"/>
              </a:rPr>
              <a:t>Will be part of the final submission for charter application</a:t>
            </a:r>
            <a:endParaRPr sz="1200">
              <a:solidFill>
                <a:srgbClr val="000000"/>
              </a:solidFill>
              <a:highlight>
                <a:srgbClr val="FFFFFF"/>
              </a:highlight>
              <a:latin typeface="Arial"/>
              <a:ea typeface="Arial"/>
              <a:cs typeface="Arial"/>
              <a:sym typeface="Arial"/>
            </a:endParaRPr>
          </a:p>
          <a:p>
            <a:pPr marL="0" marR="254000" lvl="0" indent="0" algn="l" rtl="0">
              <a:spcBef>
                <a:spcPts val="1200"/>
              </a:spcBef>
              <a:spcAft>
                <a:spcPts val="1200"/>
              </a:spcAft>
              <a:buNone/>
            </a:pPr>
            <a:endParaRPr b="1"/>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220"/>
        <p:cNvGrpSpPr/>
        <p:nvPr/>
      </p:nvGrpSpPr>
      <p:grpSpPr>
        <a:xfrm>
          <a:off x="0" y="0"/>
          <a:ext cx="0" cy="0"/>
          <a:chOff x="0" y="0"/>
          <a:chExt cx="0" cy="0"/>
        </a:xfrm>
      </p:grpSpPr>
      <p:sp>
        <p:nvSpPr>
          <p:cNvPr id="221" name="Google Shape;221;p35"/>
          <p:cNvSpPr txBox="1">
            <a:spLocks noGrp="1"/>
          </p:cNvSpPr>
          <p:nvPr>
            <p:ph type="title"/>
          </p:nvPr>
        </p:nvSpPr>
        <p:spPr>
          <a:xfrm>
            <a:off x="729450" y="1318650"/>
            <a:ext cx="8414400" cy="5352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Mission Statement</a:t>
            </a:r>
            <a:endParaRPr/>
          </a:p>
        </p:txBody>
      </p:sp>
      <p:sp>
        <p:nvSpPr>
          <p:cNvPr id="222" name="Google Shape;222;p35"/>
          <p:cNvSpPr txBox="1">
            <a:spLocks noGrp="1"/>
          </p:cNvSpPr>
          <p:nvPr>
            <p:ph type="body" idx="1"/>
          </p:nvPr>
        </p:nvSpPr>
        <p:spPr>
          <a:xfrm>
            <a:off x="678900" y="2219150"/>
            <a:ext cx="7786200" cy="3221700"/>
          </a:xfrm>
          <a:prstGeom prst="rect">
            <a:avLst/>
          </a:prstGeom>
        </p:spPr>
        <p:txBody>
          <a:bodyPr spcFirstLastPara="1" wrap="square" lIns="91425" tIns="91425" rIns="91425" bIns="91425" anchor="t" anchorCtr="0">
            <a:normAutofit/>
          </a:bodyPr>
          <a:lstStyle/>
          <a:p>
            <a:pPr marL="0" lvl="0" indent="0" algn="l" rtl="0">
              <a:spcBef>
                <a:spcPts val="1200"/>
              </a:spcBef>
              <a:spcAft>
                <a:spcPts val="0"/>
              </a:spcAft>
              <a:buNone/>
            </a:pPr>
            <a:r>
              <a:rPr lang="en" sz="1200">
                <a:solidFill>
                  <a:srgbClr val="000000"/>
                </a:solidFill>
                <a:highlight>
                  <a:srgbClr val="FFFFFF"/>
                </a:highlight>
                <a:latin typeface="Arial"/>
                <a:ea typeface="Arial"/>
                <a:cs typeface="Arial"/>
                <a:sym typeface="Arial"/>
              </a:rPr>
              <a:t>Prepare a brief statement describing the purpose of the PFCU. For example: “It is the purpose of this credit union to promote thrift among its members and create a source of credit for provident and productive purposes.” You can also review existing credit union websites for mission statement examples.</a:t>
            </a:r>
            <a:endParaRPr sz="1200">
              <a:solidFill>
                <a:srgbClr val="000000"/>
              </a:solidFill>
              <a:highlight>
                <a:srgbClr val="FFFFFF"/>
              </a:highlight>
              <a:latin typeface="Arial"/>
              <a:ea typeface="Arial"/>
              <a:cs typeface="Arial"/>
              <a:sym typeface="Arial"/>
            </a:endParaRPr>
          </a:p>
          <a:p>
            <a:pPr marL="0" marR="254000" lvl="0" indent="0" algn="l" rtl="0">
              <a:spcBef>
                <a:spcPts val="1200"/>
              </a:spcBef>
              <a:spcAft>
                <a:spcPts val="0"/>
              </a:spcAft>
              <a:buNone/>
            </a:pPr>
            <a:endParaRPr b="1"/>
          </a:p>
          <a:p>
            <a:pPr marL="0" marR="254000" lvl="0" indent="0" algn="l" rtl="0">
              <a:spcBef>
                <a:spcPts val="1200"/>
              </a:spcBef>
              <a:spcAft>
                <a:spcPts val="1200"/>
              </a:spcAft>
              <a:buNone/>
            </a:pPr>
            <a:r>
              <a:rPr lang="en" b="1"/>
              <a:t>Let ChatGPT do it! </a:t>
            </a:r>
            <a:endParaRPr b="1"/>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226"/>
        <p:cNvGrpSpPr/>
        <p:nvPr/>
      </p:nvGrpSpPr>
      <p:grpSpPr>
        <a:xfrm>
          <a:off x="0" y="0"/>
          <a:ext cx="0" cy="0"/>
          <a:chOff x="0" y="0"/>
          <a:chExt cx="0" cy="0"/>
        </a:xfrm>
      </p:grpSpPr>
      <p:sp>
        <p:nvSpPr>
          <p:cNvPr id="227" name="Google Shape;227;p36"/>
          <p:cNvSpPr txBox="1">
            <a:spLocks noGrp="1"/>
          </p:cNvSpPr>
          <p:nvPr>
            <p:ph type="title"/>
          </p:nvPr>
        </p:nvSpPr>
        <p:spPr>
          <a:xfrm>
            <a:off x="729450" y="1318650"/>
            <a:ext cx="8414400" cy="5352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Products and Services</a:t>
            </a:r>
            <a:endParaRPr/>
          </a:p>
        </p:txBody>
      </p:sp>
      <p:sp>
        <p:nvSpPr>
          <p:cNvPr id="228" name="Google Shape;228;p36"/>
          <p:cNvSpPr txBox="1">
            <a:spLocks noGrp="1"/>
          </p:cNvSpPr>
          <p:nvPr>
            <p:ph type="body" idx="1"/>
          </p:nvPr>
        </p:nvSpPr>
        <p:spPr>
          <a:xfrm>
            <a:off x="678900" y="2219150"/>
            <a:ext cx="7786200" cy="3221700"/>
          </a:xfrm>
          <a:prstGeom prst="rect">
            <a:avLst/>
          </a:prstGeom>
        </p:spPr>
        <p:txBody>
          <a:bodyPr spcFirstLastPara="1" wrap="square" lIns="91425" tIns="91425" rIns="91425" bIns="91425" anchor="t" anchorCtr="0">
            <a:normAutofit/>
          </a:bodyPr>
          <a:lstStyle/>
          <a:p>
            <a:pPr marL="0" marR="254000" lvl="0" indent="0" algn="l" rtl="0">
              <a:spcBef>
                <a:spcPts val="1200"/>
              </a:spcBef>
              <a:spcAft>
                <a:spcPts val="1200"/>
              </a:spcAft>
              <a:buNone/>
            </a:pPr>
            <a:r>
              <a:rPr lang="en" sz="1200" b="1">
                <a:solidFill>
                  <a:srgbClr val="000000"/>
                </a:solidFill>
                <a:highlight>
                  <a:srgbClr val="FFFFFF"/>
                </a:highlight>
                <a:latin typeface="Arial"/>
                <a:ea typeface="Arial"/>
                <a:cs typeface="Arial"/>
                <a:sym typeface="Arial"/>
              </a:rPr>
              <a:t>Based on the results of the membership surveys</a:t>
            </a:r>
            <a:r>
              <a:rPr lang="en" sz="1200">
                <a:solidFill>
                  <a:srgbClr val="000000"/>
                </a:solidFill>
                <a:highlight>
                  <a:srgbClr val="FFFFFF"/>
                </a:highlight>
                <a:latin typeface="Arial"/>
                <a:ea typeface="Arial"/>
                <a:cs typeface="Arial"/>
                <a:sym typeface="Arial"/>
              </a:rPr>
              <a:t> and </a:t>
            </a:r>
            <a:r>
              <a:rPr lang="en" sz="1200" b="1">
                <a:solidFill>
                  <a:srgbClr val="000000"/>
                </a:solidFill>
                <a:highlight>
                  <a:srgbClr val="FFFFFF"/>
                </a:highlight>
                <a:latin typeface="Arial"/>
                <a:ea typeface="Arial"/>
                <a:cs typeface="Arial"/>
                <a:sym typeface="Arial"/>
              </a:rPr>
              <a:t>available capital and funding</a:t>
            </a:r>
            <a:r>
              <a:rPr lang="en" sz="1200">
                <a:solidFill>
                  <a:srgbClr val="000000"/>
                </a:solidFill>
                <a:highlight>
                  <a:srgbClr val="FFFFFF"/>
                </a:highlight>
                <a:latin typeface="Arial"/>
                <a:ea typeface="Arial"/>
                <a:cs typeface="Arial"/>
                <a:sym typeface="Arial"/>
              </a:rPr>
              <a:t>, identify the products (such as loans and shares) and services (such as money orders, wire transfers, notary service, debit/ATM cards) to be offered in the first two years and the timing of when they will be made available (upon opening, within 6 or 12 months, end of Year 1 or 2). The offering of products and services at the commencement of operations should be based on what is realistically possible for a newly chartered federal credit union with possibly limited income capacity and resources.</a:t>
            </a:r>
            <a:r>
              <a:rPr lang="en" b="1"/>
              <a:t> </a:t>
            </a:r>
            <a:endParaRPr b="1"/>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232"/>
        <p:cNvGrpSpPr/>
        <p:nvPr/>
      </p:nvGrpSpPr>
      <p:grpSpPr>
        <a:xfrm>
          <a:off x="0" y="0"/>
          <a:ext cx="0" cy="0"/>
          <a:chOff x="0" y="0"/>
          <a:chExt cx="0" cy="0"/>
        </a:xfrm>
      </p:grpSpPr>
      <p:sp>
        <p:nvSpPr>
          <p:cNvPr id="233" name="Google Shape;233;p37"/>
          <p:cNvSpPr txBox="1">
            <a:spLocks noGrp="1"/>
          </p:cNvSpPr>
          <p:nvPr>
            <p:ph type="title"/>
          </p:nvPr>
        </p:nvSpPr>
        <p:spPr>
          <a:xfrm>
            <a:off x="729450" y="1318650"/>
            <a:ext cx="8414400" cy="5352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Goals for Shares, Loans, and Number of Members</a:t>
            </a:r>
            <a:endParaRPr/>
          </a:p>
        </p:txBody>
      </p:sp>
      <p:sp>
        <p:nvSpPr>
          <p:cNvPr id="234" name="Google Shape;234;p37"/>
          <p:cNvSpPr txBox="1">
            <a:spLocks noGrp="1"/>
          </p:cNvSpPr>
          <p:nvPr>
            <p:ph type="body" idx="1"/>
          </p:nvPr>
        </p:nvSpPr>
        <p:spPr>
          <a:xfrm>
            <a:off x="678900" y="2219150"/>
            <a:ext cx="7786200" cy="3221700"/>
          </a:xfrm>
          <a:prstGeom prst="rect">
            <a:avLst/>
          </a:prstGeom>
        </p:spPr>
        <p:txBody>
          <a:bodyPr spcFirstLastPara="1" wrap="square" lIns="91425" tIns="91425" rIns="91425" bIns="91425" anchor="t" anchorCtr="0">
            <a:normAutofit/>
          </a:bodyPr>
          <a:lstStyle/>
          <a:p>
            <a:pPr marL="0" marR="254000" lvl="0" indent="0" algn="l" rtl="0">
              <a:spcBef>
                <a:spcPts val="1200"/>
              </a:spcBef>
              <a:spcAft>
                <a:spcPts val="1200"/>
              </a:spcAft>
              <a:buNone/>
            </a:pPr>
            <a:r>
              <a:rPr lang="en" sz="1200">
                <a:solidFill>
                  <a:srgbClr val="000000"/>
                </a:solidFill>
                <a:highlight>
                  <a:srgbClr val="FFFFFF"/>
                </a:highlight>
                <a:latin typeface="Arial"/>
                <a:ea typeface="Arial"/>
                <a:cs typeface="Arial"/>
                <a:sym typeface="Arial"/>
              </a:rPr>
              <a:t>This section outlines projections for the dollar amount and number of loans and shares and the number of members for the </a:t>
            </a:r>
            <a:r>
              <a:rPr lang="en" sz="1200" b="1">
                <a:solidFill>
                  <a:srgbClr val="000000"/>
                </a:solidFill>
                <a:highlight>
                  <a:srgbClr val="FFFFFF"/>
                </a:highlight>
                <a:latin typeface="Arial"/>
                <a:ea typeface="Arial"/>
                <a:cs typeface="Arial"/>
                <a:sym typeface="Arial"/>
              </a:rPr>
              <a:t>first two years of operation</a:t>
            </a:r>
            <a:r>
              <a:rPr lang="en" sz="1200">
                <a:solidFill>
                  <a:srgbClr val="000000"/>
                </a:solidFill>
                <a:highlight>
                  <a:srgbClr val="FFFFFF"/>
                </a:highlight>
                <a:latin typeface="Arial"/>
                <a:ea typeface="Arial"/>
                <a:cs typeface="Arial"/>
                <a:sym typeface="Arial"/>
              </a:rPr>
              <a:t>. The intent of this section is to provide benchmarks upon which the credit union and the NCUA can measure the success of the group and its business plan. The goals should be broken down by each loan and share product type and expressed in annual periods. The goals should agree with the financial projections. Include a discussion of the basis for each goal and identify the section of the membership survey supporting the goal.</a:t>
            </a:r>
            <a:endParaRPr b="1"/>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238"/>
        <p:cNvGrpSpPr/>
        <p:nvPr/>
      </p:nvGrpSpPr>
      <p:grpSpPr>
        <a:xfrm>
          <a:off x="0" y="0"/>
          <a:ext cx="0" cy="0"/>
          <a:chOff x="0" y="0"/>
          <a:chExt cx="0" cy="0"/>
        </a:xfrm>
      </p:grpSpPr>
      <p:sp>
        <p:nvSpPr>
          <p:cNvPr id="239" name="Google Shape;239;p38"/>
          <p:cNvSpPr txBox="1">
            <a:spLocks noGrp="1"/>
          </p:cNvSpPr>
          <p:nvPr>
            <p:ph type="title"/>
          </p:nvPr>
        </p:nvSpPr>
        <p:spPr>
          <a:xfrm>
            <a:off x="729450" y="1318650"/>
            <a:ext cx="8414400" cy="5352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Organizational/Management Plan Addressing Qualifications and Planned Training of Officials and Employees</a:t>
            </a:r>
            <a:endParaRPr/>
          </a:p>
        </p:txBody>
      </p:sp>
      <p:sp>
        <p:nvSpPr>
          <p:cNvPr id="240" name="Google Shape;240;p38"/>
          <p:cNvSpPr txBox="1">
            <a:spLocks noGrp="1"/>
          </p:cNvSpPr>
          <p:nvPr>
            <p:ph type="body" idx="1"/>
          </p:nvPr>
        </p:nvSpPr>
        <p:spPr>
          <a:xfrm>
            <a:off x="678900" y="2809700"/>
            <a:ext cx="7786200" cy="3221700"/>
          </a:xfrm>
          <a:prstGeom prst="rect">
            <a:avLst/>
          </a:prstGeom>
        </p:spPr>
        <p:txBody>
          <a:bodyPr spcFirstLastPara="1" wrap="square" lIns="91425" tIns="91425" rIns="91425" bIns="91425" anchor="t" anchorCtr="0">
            <a:normAutofit/>
          </a:bodyPr>
          <a:lstStyle/>
          <a:p>
            <a:pPr marL="457200" marR="254000" lvl="0" indent="-304800" algn="l" rtl="0">
              <a:spcBef>
                <a:spcPts val="1200"/>
              </a:spcBef>
              <a:spcAft>
                <a:spcPts val="0"/>
              </a:spcAft>
              <a:buClr>
                <a:srgbClr val="000000"/>
              </a:buClr>
              <a:buSzPts val="1200"/>
              <a:buFont typeface="Arial"/>
              <a:buChar char="●"/>
            </a:pPr>
            <a:r>
              <a:rPr lang="en" sz="1200">
                <a:solidFill>
                  <a:srgbClr val="000000"/>
                </a:solidFill>
                <a:highlight>
                  <a:srgbClr val="FFFFFF"/>
                </a:highlight>
                <a:latin typeface="Arial"/>
                <a:ea typeface="Arial"/>
                <a:cs typeface="Arial"/>
                <a:sym typeface="Arial"/>
              </a:rPr>
              <a:t>Officials (board, supervisory committee and credit committee)</a:t>
            </a:r>
            <a:endParaRPr sz="1200">
              <a:solidFill>
                <a:srgbClr val="000000"/>
              </a:solidFill>
              <a:highlight>
                <a:srgbClr val="FFFFFF"/>
              </a:highlight>
              <a:latin typeface="Arial"/>
              <a:ea typeface="Arial"/>
              <a:cs typeface="Arial"/>
              <a:sym typeface="Arial"/>
            </a:endParaRPr>
          </a:p>
          <a:p>
            <a:pPr marL="457200" marR="254000" lvl="0" indent="-304800" algn="l" rtl="0">
              <a:spcBef>
                <a:spcPts val="0"/>
              </a:spcBef>
              <a:spcAft>
                <a:spcPts val="0"/>
              </a:spcAft>
              <a:buClr>
                <a:srgbClr val="000000"/>
              </a:buClr>
              <a:buSzPts val="1200"/>
              <a:buFont typeface="Arial"/>
              <a:buChar char="●"/>
            </a:pPr>
            <a:r>
              <a:rPr lang="en" sz="1200">
                <a:solidFill>
                  <a:srgbClr val="000000"/>
                </a:solidFill>
                <a:highlight>
                  <a:srgbClr val="FFFFFF"/>
                </a:highlight>
                <a:latin typeface="Arial"/>
                <a:ea typeface="Arial"/>
                <a:cs typeface="Arial"/>
                <a:sym typeface="Arial"/>
              </a:rPr>
              <a:t>Senior Management and Credit Union Staff</a:t>
            </a:r>
            <a:endParaRPr sz="1200">
              <a:solidFill>
                <a:srgbClr val="000000"/>
              </a:solidFill>
              <a:highlight>
                <a:srgbClr val="FFFFFF"/>
              </a:highlight>
              <a:latin typeface="Arial"/>
              <a:ea typeface="Arial"/>
              <a:cs typeface="Arial"/>
              <a:sym typeface="Arial"/>
            </a:endParaRPr>
          </a:p>
          <a:p>
            <a:pPr marL="457200" marR="254000" lvl="0" indent="-304800" algn="l" rtl="0">
              <a:spcBef>
                <a:spcPts val="0"/>
              </a:spcBef>
              <a:spcAft>
                <a:spcPts val="0"/>
              </a:spcAft>
              <a:buClr>
                <a:srgbClr val="000000"/>
              </a:buClr>
              <a:buSzPts val="1200"/>
              <a:buFont typeface="Arial"/>
              <a:buChar char="●"/>
            </a:pPr>
            <a:r>
              <a:rPr lang="en" sz="1200">
                <a:solidFill>
                  <a:srgbClr val="000000"/>
                </a:solidFill>
                <a:highlight>
                  <a:srgbClr val="FFFFFF"/>
                </a:highlight>
                <a:latin typeface="Arial"/>
                <a:ea typeface="Arial"/>
                <a:cs typeface="Arial"/>
                <a:sym typeface="Arial"/>
              </a:rPr>
              <a:t>Documentation required for organizational/management plan (addressing qualifications and planned training of officials and employees)</a:t>
            </a:r>
            <a:endParaRPr sz="1200">
              <a:solidFill>
                <a:srgbClr val="000000"/>
              </a:solidFill>
              <a:highlight>
                <a:srgbClr val="FFFFFF"/>
              </a:highlight>
              <a:latin typeface="Arial"/>
              <a:ea typeface="Arial"/>
              <a:cs typeface="Arial"/>
              <a:sym typeface="Arial"/>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Shape 244"/>
        <p:cNvGrpSpPr/>
        <p:nvPr/>
      </p:nvGrpSpPr>
      <p:grpSpPr>
        <a:xfrm>
          <a:off x="0" y="0"/>
          <a:ext cx="0" cy="0"/>
          <a:chOff x="0" y="0"/>
          <a:chExt cx="0" cy="0"/>
        </a:xfrm>
      </p:grpSpPr>
      <p:sp>
        <p:nvSpPr>
          <p:cNvPr id="245" name="Google Shape;245;p39"/>
          <p:cNvSpPr txBox="1">
            <a:spLocks noGrp="1"/>
          </p:cNvSpPr>
          <p:nvPr>
            <p:ph type="title"/>
          </p:nvPr>
        </p:nvSpPr>
        <p:spPr>
          <a:xfrm>
            <a:off x="729450" y="1318650"/>
            <a:ext cx="8414400" cy="5352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Continuity Plan for Director, Committee Members, and Management Staff</a:t>
            </a:r>
            <a:endParaRPr/>
          </a:p>
        </p:txBody>
      </p:sp>
      <p:sp>
        <p:nvSpPr>
          <p:cNvPr id="246" name="Google Shape;246;p39"/>
          <p:cNvSpPr txBox="1">
            <a:spLocks noGrp="1"/>
          </p:cNvSpPr>
          <p:nvPr>
            <p:ph type="body" idx="1"/>
          </p:nvPr>
        </p:nvSpPr>
        <p:spPr>
          <a:xfrm>
            <a:off x="678900" y="2314400"/>
            <a:ext cx="7786200" cy="3221700"/>
          </a:xfrm>
          <a:prstGeom prst="rect">
            <a:avLst/>
          </a:prstGeom>
        </p:spPr>
        <p:txBody>
          <a:bodyPr spcFirstLastPara="1" wrap="square" lIns="91425" tIns="91425" rIns="91425" bIns="91425" anchor="t" anchorCtr="0">
            <a:normAutofit/>
          </a:bodyPr>
          <a:lstStyle/>
          <a:p>
            <a:pPr marL="0" lvl="0" indent="0" algn="l" rtl="0">
              <a:spcBef>
                <a:spcPts val="1200"/>
              </a:spcBef>
              <a:spcAft>
                <a:spcPts val="0"/>
              </a:spcAft>
              <a:buNone/>
            </a:pPr>
            <a:r>
              <a:rPr lang="en" sz="1200">
                <a:solidFill>
                  <a:srgbClr val="000000"/>
                </a:solidFill>
                <a:highlight>
                  <a:srgbClr val="FFFFFF"/>
                </a:highlight>
                <a:latin typeface="Arial"/>
                <a:ea typeface="Arial"/>
                <a:cs typeface="Arial"/>
                <a:sym typeface="Arial"/>
              </a:rPr>
              <a:t>Some potential training topics for officials are:</a:t>
            </a:r>
            <a:endParaRPr sz="1200">
              <a:solidFill>
                <a:srgbClr val="000000"/>
              </a:solidFill>
              <a:highlight>
                <a:srgbClr val="FFFFFF"/>
              </a:highlight>
              <a:latin typeface="Arial"/>
              <a:ea typeface="Arial"/>
              <a:cs typeface="Arial"/>
              <a:sym typeface="Arial"/>
            </a:endParaRPr>
          </a:p>
          <a:p>
            <a:pPr marL="457200" lvl="0" indent="-304800" algn="l" rtl="0">
              <a:spcBef>
                <a:spcPts val="1200"/>
              </a:spcBef>
              <a:spcAft>
                <a:spcPts val="0"/>
              </a:spcAft>
              <a:buClr>
                <a:srgbClr val="000000"/>
              </a:buClr>
              <a:buSzPts val="1200"/>
              <a:buFont typeface="Arial"/>
              <a:buChar char="●"/>
            </a:pPr>
            <a:r>
              <a:rPr lang="en" sz="1200">
                <a:solidFill>
                  <a:srgbClr val="000000"/>
                </a:solidFill>
                <a:highlight>
                  <a:srgbClr val="FFFFFF"/>
                </a:highlight>
                <a:latin typeface="Arial"/>
                <a:ea typeface="Arial"/>
                <a:cs typeface="Arial"/>
                <a:sym typeface="Arial"/>
              </a:rPr>
              <a:t>Board governance;</a:t>
            </a:r>
            <a:endParaRPr sz="1200">
              <a:solidFill>
                <a:srgbClr val="000000"/>
              </a:solidFill>
              <a:highlight>
                <a:srgbClr val="FFFFFF"/>
              </a:highlight>
              <a:latin typeface="Arial"/>
              <a:ea typeface="Arial"/>
              <a:cs typeface="Arial"/>
              <a:sym typeface="Arial"/>
            </a:endParaRPr>
          </a:p>
          <a:p>
            <a:pPr marL="457200" lvl="0" indent="-304800" algn="l" rtl="0">
              <a:spcBef>
                <a:spcPts val="0"/>
              </a:spcBef>
              <a:spcAft>
                <a:spcPts val="0"/>
              </a:spcAft>
              <a:buClr>
                <a:srgbClr val="000000"/>
              </a:buClr>
              <a:buSzPts val="1200"/>
              <a:buFont typeface="Arial"/>
              <a:buChar char="●"/>
            </a:pPr>
            <a:r>
              <a:rPr lang="en" sz="1200">
                <a:solidFill>
                  <a:srgbClr val="000000"/>
                </a:solidFill>
                <a:highlight>
                  <a:srgbClr val="FFFFFF"/>
                </a:highlight>
                <a:latin typeface="Arial"/>
                <a:ea typeface="Arial"/>
                <a:cs typeface="Arial"/>
                <a:sym typeface="Arial"/>
              </a:rPr>
              <a:t>The board’s duties, powers, and responsibilities;</a:t>
            </a:r>
            <a:endParaRPr sz="1200">
              <a:solidFill>
                <a:srgbClr val="000000"/>
              </a:solidFill>
              <a:highlight>
                <a:srgbClr val="FFFFFF"/>
              </a:highlight>
              <a:latin typeface="Arial"/>
              <a:ea typeface="Arial"/>
              <a:cs typeface="Arial"/>
              <a:sym typeface="Arial"/>
            </a:endParaRPr>
          </a:p>
          <a:p>
            <a:pPr marL="457200" lvl="0" indent="-304800" algn="l" rtl="0">
              <a:spcBef>
                <a:spcPts val="0"/>
              </a:spcBef>
              <a:spcAft>
                <a:spcPts val="0"/>
              </a:spcAft>
              <a:buClr>
                <a:srgbClr val="000000"/>
              </a:buClr>
              <a:buSzPts val="1200"/>
              <a:buFont typeface="Arial"/>
              <a:buChar char="●"/>
            </a:pPr>
            <a:r>
              <a:rPr lang="en" sz="1200">
                <a:solidFill>
                  <a:srgbClr val="000000"/>
                </a:solidFill>
                <a:highlight>
                  <a:srgbClr val="FFFFFF"/>
                </a:highlight>
                <a:latin typeface="Arial"/>
                <a:ea typeface="Arial"/>
                <a:cs typeface="Arial"/>
                <a:sym typeface="Arial"/>
              </a:rPr>
              <a:t>Financial statements and key financial trends and conditions;</a:t>
            </a:r>
            <a:endParaRPr sz="1200">
              <a:solidFill>
                <a:srgbClr val="000000"/>
              </a:solidFill>
              <a:highlight>
                <a:srgbClr val="FFFFFF"/>
              </a:highlight>
              <a:latin typeface="Arial"/>
              <a:ea typeface="Arial"/>
              <a:cs typeface="Arial"/>
              <a:sym typeface="Arial"/>
            </a:endParaRPr>
          </a:p>
          <a:p>
            <a:pPr marL="457200" lvl="0" indent="-304800" algn="l" rtl="0">
              <a:spcBef>
                <a:spcPts val="0"/>
              </a:spcBef>
              <a:spcAft>
                <a:spcPts val="0"/>
              </a:spcAft>
              <a:buClr>
                <a:srgbClr val="000000"/>
              </a:buClr>
              <a:buSzPts val="1200"/>
              <a:buFont typeface="Arial"/>
              <a:buChar char="●"/>
            </a:pPr>
            <a:r>
              <a:rPr lang="en" sz="1200">
                <a:solidFill>
                  <a:srgbClr val="000000"/>
                </a:solidFill>
                <a:highlight>
                  <a:srgbClr val="FFFFFF"/>
                </a:highlight>
                <a:latin typeface="Arial"/>
                <a:ea typeface="Arial"/>
                <a:cs typeface="Arial"/>
                <a:sym typeface="Arial"/>
              </a:rPr>
              <a:t>The risks of operating a credit union and how to identify and control these risks;</a:t>
            </a:r>
            <a:endParaRPr sz="1200">
              <a:solidFill>
                <a:srgbClr val="000000"/>
              </a:solidFill>
              <a:highlight>
                <a:srgbClr val="FFFFFF"/>
              </a:highlight>
              <a:latin typeface="Arial"/>
              <a:ea typeface="Arial"/>
              <a:cs typeface="Arial"/>
              <a:sym typeface="Arial"/>
            </a:endParaRPr>
          </a:p>
          <a:p>
            <a:pPr marL="457200" lvl="0" indent="-304800" algn="l" rtl="0">
              <a:spcBef>
                <a:spcPts val="0"/>
              </a:spcBef>
              <a:spcAft>
                <a:spcPts val="0"/>
              </a:spcAft>
              <a:buClr>
                <a:srgbClr val="000000"/>
              </a:buClr>
              <a:buSzPts val="1200"/>
              <a:buFont typeface="Arial"/>
              <a:buChar char="●"/>
            </a:pPr>
            <a:r>
              <a:rPr lang="en" sz="1200">
                <a:solidFill>
                  <a:srgbClr val="000000"/>
                </a:solidFill>
                <a:highlight>
                  <a:srgbClr val="FFFFFF"/>
                </a:highlight>
                <a:latin typeface="Arial"/>
                <a:ea typeface="Arial"/>
                <a:cs typeface="Arial"/>
                <a:sym typeface="Arial"/>
              </a:rPr>
              <a:t>Economic trends and their effect on the credit union;</a:t>
            </a:r>
            <a:endParaRPr sz="1200">
              <a:solidFill>
                <a:srgbClr val="000000"/>
              </a:solidFill>
              <a:highlight>
                <a:srgbClr val="FFFFFF"/>
              </a:highlight>
              <a:latin typeface="Arial"/>
              <a:ea typeface="Arial"/>
              <a:cs typeface="Arial"/>
              <a:sym typeface="Arial"/>
            </a:endParaRPr>
          </a:p>
          <a:p>
            <a:pPr marL="457200" lvl="0" indent="-304800" algn="l" rtl="0">
              <a:spcBef>
                <a:spcPts val="0"/>
              </a:spcBef>
              <a:spcAft>
                <a:spcPts val="0"/>
              </a:spcAft>
              <a:buClr>
                <a:srgbClr val="000000"/>
              </a:buClr>
              <a:buSzPts val="1200"/>
              <a:buFont typeface="Arial"/>
              <a:buChar char="●"/>
            </a:pPr>
            <a:r>
              <a:rPr lang="en" sz="1200">
                <a:solidFill>
                  <a:srgbClr val="000000"/>
                </a:solidFill>
                <a:highlight>
                  <a:srgbClr val="FFFFFF"/>
                </a:highlight>
                <a:latin typeface="Arial"/>
                <a:ea typeface="Arial"/>
                <a:cs typeface="Arial"/>
                <a:sym typeface="Arial"/>
              </a:rPr>
              <a:t>Effective business planning with goals and measurable outcomes;</a:t>
            </a:r>
            <a:endParaRPr sz="1200">
              <a:solidFill>
                <a:srgbClr val="000000"/>
              </a:solidFill>
              <a:highlight>
                <a:srgbClr val="FFFFFF"/>
              </a:highlight>
              <a:latin typeface="Arial"/>
              <a:ea typeface="Arial"/>
              <a:cs typeface="Arial"/>
              <a:sym typeface="Arial"/>
            </a:endParaRPr>
          </a:p>
          <a:p>
            <a:pPr marL="457200" lvl="0" indent="-304800" algn="l" rtl="0">
              <a:spcBef>
                <a:spcPts val="0"/>
              </a:spcBef>
              <a:spcAft>
                <a:spcPts val="0"/>
              </a:spcAft>
              <a:buClr>
                <a:srgbClr val="000000"/>
              </a:buClr>
              <a:buSzPts val="1200"/>
              <a:buFont typeface="Arial"/>
              <a:buChar char="●"/>
            </a:pPr>
            <a:r>
              <a:rPr lang="en" sz="1200">
                <a:solidFill>
                  <a:srgbClr val="000000"/>
                </a:solidFill>
                <a:highlight>
                  <a:srgbClr val="FFFFFF"/>
                </a:highlight>
                <a:latin typeface="Arial"/>
                <a:ea typeface="Arial"/>
                <a:cs typeface="Arial"/>
                <a:sym typeface="Arial"/>
              </a:rPr>
              <a:t>How to conduct effective meetings;</a:t>
            </a:r>
            <a:endParaRPr sz="1200">
              <a:solidFill>
                <a:srgbClr val="000000"/>
              </a:solidFill>
              <a:highlight>
                <a:srgbClr val="FFFFFF"/>
              </a:highlight>
              <a:latin typeface="Arial"/>
              <a:ea typeface="Arial"/>
              <a:cs typeface="Arial"/>
              <a:sym typeface="Arial"/>
            </a:endParaRPr>
          </a:p>
          <a:p>
            <a:pPr marL="457200" lvl="0" indent="-304800" algn="l" rtl="0">
              <a:spcBef>
                <a:spcPts val="0"/>
              </a:spcBef>
              <a:spcAft>
                <a:spcPts val="0"/>
              </a:spcAft>
              <a:buClr>
                <a:srgbClr val="000000"/>
              </a:buClr>
              <a:buSzPts val="1200"/>
              <a:buFont typeface="Arial"/>
              <a:buChar char="●"/>
            </a:pPr>
            <a:r>
              <a:rPr lang="en" sz="1200">
                <a:solidFill>
                  <a:srgbClr val="000000"/>
                </a:solidFill>
                <a:highlight>
                  <a:srgbClr val="FFFFFF"/>
                </a:highlight>
                <a:latin typeface="Arial"/>
                <a:ea typeface="Arial"/>
                <a:cs typeface="Arial"/>
                <a:sym typeface="Arial"/>
              </a:rPr>
              <a:t>CEO or manager evaluations;</a:t>
            </a:r>
            <a:endParaRPr sz="1200">
              <a:solidFill>
                <a:srgbClr val="000000"/>
              </a:solidFill>
              <a:highlight>
                <a:srgbClr val="FFFFFF"/>
              </a:highlight>
              <a:latin typeface="Arial"/>
              <a:ea typeface="Arial"/>
              <a:cs typeface="Arial"/>
              <a:sym typeface="Arial"/>
            </a:endParaRPr>
          </a:p>
          <a:p>
            <a:pPr marL="457200" lvl="0" indent="-304800" algn="l" rtl="0">
              <a:spcBef>
                <a:spcPts val="0"/>
              </a:spcBef>
              <a:spcAft>
                <a:spcPts val="0"/>
              </a:spcAft>
              <a:buClr>
                <a:srgbClr val="000000"/>
              </a:buClr>
              <a:buSzPts val="1200"/>
              <a:buFont typeface="Arial"/>
              <a:buChar char="●"/>
            </a:pPr>
            <a:r>
              <a:rPr lang="en" sz="1200">
                <a:solidFill>
                  <a:srgbClr val="000000"/>
                </a:solidFill>
                <a:highlight>
                  <a:srgbClr val="FFFFFF"/>
                </a:highlight>
                <a:latin typeface="Arial"/>
                <a:ea typeface="Arial"/>
                <a:cs typeface="Arial"/>
                <a:sym typeface="Arial"/>
              </a:rPr>
              <a:t>Communicating with other officials and staff effectively; and</a:t>
            </a:r>
            <a:endParaRPr sz="1200">
              <a:solidFill>
                <a:srgbClr val="000000"/>
              </a:solidFill>
              <a:highlight>
                <a:srgbClr val="FFFFFF"/>
              </a:highlight>
              <a:latin typeface="Arial"/>
              <a:ea typeface="Arial"/>
              <a:cs typeface="Arial"/>
              <a:sym typeface="Arial"/>
            </a:endParaRPr>
          </a:p>
          <a:p>
            <a:pPr marL="457200" lvl="0" indent="-304800" algn="l" rtl="0">
              <a:spcBef>
                <a:spcPts val="0"/>
              </a:spcBef>
              <a:spcAft>
                <a:spcPts val="0"/>
              </a:spcAft>
              <a:buClr>
                <a:srgbClr val="000000"/>
              </a:buClr>
              <a:buSzPts val="1200"/>
              <a:buFont typeface="Arial"/>
              <a:buChar char="●"/>
            </a:pPr>
            <a:r>
              <a:rPr lang="en" sz="1200">
                <a:solidFill>
                  <a:srgbClr val="000000"/>
                </a:solidFill>
                <a:highlight>
                  <a:srgbClr val="FFFFFF"/>
                </a:highlight>
                <a:latin typeface="Arial"/>
                <a:ea typeface="Arial"/>
                <a:cs typeface="Arial"/>
                <a:sym typeface="Arial"/>
              </a:rPr>
              <a:t>Working and communicating with your regulator and insurer.</a:t>
            </a:r>
            <a:endParaRPr sz="1200">
              <a:solidFill>
                <a:srgbClr val="000000"/>
              </a:solidFill>
              <a:highlight>
                <a:srgbClr val="FFFFFF"/>
              </a:highlight>
              <a:latin typeface="Arial"/>
              <a:ea typeface="Arial"/>
              <a:cs typeface="Arial"/>
              <a:sym typeface="Arial"/>
            </a:endParaRPr>
          </a:p>
          <a:p>
            <a:pPr marL="0" marR="254000" lvl="0" indent="0" algn="l" rtl="0">
              <a:spcBef>
                <a:spcPts val="1200"/>
              </a:spcBef>
              <a:spcAft>
                <a:spcPts val="1200"/>
              </a:spcAft>
              <a:buNone/>
            </a:pPr>
            <a:endParaRPr sz="1200">
              <a:solidFill>
                <a:srgbClr val="000000"/>
              </a:solidFill>
              <a:highlight>
                <a:srgbClr val="FFFFFF"/>
              </a:highlight>
              <a:latin typeface="Arial"/>
              <a:ea typeface="Arial"/>
              <a:cs typeface="Arial"/>
              <a:sym typeface="Arial"/>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Shape 250"/>
        <p:cNvGrpSpPr/>
        <p:nvPr/>
      </p:nvGrpSpPr>
      <p:grpSpPr>
        <a:xfrm>
          <a:off x="0" y="0"/>
          <a:ext cx="0" cy="0"/>
          <a:chOff x="0" y="0"/>
          <a:chExt cx="0" cy="0"/>
        </a:xfrm>
      </p:grpSpPr>
      <p:sp>
        <p:nvSpPr>
          <p:cNvPr id="251" name="Google Shape;251;p40"/>
          <p:cNvSpPr txBox="1">
            <a:spLocks noGrp="1"/>
          </p:cNvSpPr>
          <p:nvPr>
            <p:ph type="title"/>
          </p:nvPr>
        </p:nvSpPr>
        <p:spPr>
          <a:xfrm>
            <a:off x="729450" y="1318650"/>
            <a:ext cx="8414400" cy="5352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Identifying a Physical Location</a:t>
            </a:r>
            <a:endParaRPr/>
          </a:p>
        </p:txBody>
      </p:sp>
      <p:sp>
        <p:nvSpPr>
          <p:cNvPr id="252" name="Google Shape;252;p40"/>
          <p:cNvSpPr txBox="1">
            <a:spLocks noGrp="1"/>
          </p:cNvSpPr>
          <p:nvPr>
            <p:ph type="body" idx="1"/>
          </p:nvPr>
        </p:nvSpPr>
        <p:spPr>
          <a:xfrm>
            <a:off x="678900" y="2142950"/>
            <a:ext cx="7786200" cy="3221700"/>
          </a:xfrm>
          <a:prstGeom prst="rect">
            <a:avLst/>
          </a:prstGeom>
        </p:spPr>
        <p:txBody>
          <a:bodyPr spcFirstLastPara="1" wrap="square" lIns="91425" tIns="91425" rIns="91425" bIns="91425" anchor="t" anchorCtr="0">
            <a:normAutofit/>
          </a:bodyPr>
          <a:lstStyle/>
          <a:p>
            <a:pPr marL="0" lvl="0" indent="0" algn="l" rtl="0">
              <a:spcBef>
                <a:spcPts val="1200"/>
              </a:spcBef>
              <a:spcAft>
                <a:spcPts val="0"/>
              </a:spcAft>
              <a:buNone/>
            </a:pPr>
            <a:r>
              <a:rPr lang="en" sz="1200">
                <a:solidFill>
                  <a:srgbClr val="000000"/>
                </a:solidFill>
                <a:highlight>
                  <a:srgbClr val="FFFFFF"/>
                </a:highlight>
                <a:latin typeface="Arial"/>
                <a:ea typeface="Arial"/>
                <a:cs typeface="Arial"/>
                <a:sym typeface="Arial"/>
              </a:rPr>
              <a:t>Each credit union must have at least one physical location, including PFCUs that are anticipating most transactions via the internet, kiosks, or other electronic means. The organizing group should determine an anticipated location of the main office and any other physical branch locations to be open at inception. If the exact addresses are not known, provide the city and state.</a:t>
            </a:r>
            <a:endParaRPr sz="1200">
              <a:solidFill>
                <a:srgbClr val="000000"/>
              </a:solidFill>
              <a:highlight>
                <a:srgbClr val="FFFFFF"/>
              </a:highlight>
              <a:latin typeface="Arial"/>
              <a:ea typeface="Arial"/>
              <a:cs typeface="Arial"/>
              <a:sym typeface="Arial"/>
            </a:endParaRPr>
          </a:p>
          <a:p>
            <a:pPr marL="0" lvl="0" indent="0" algn="l" rtl="0">
              <a:spcBef>
                <a:spcPts val="1800"/>
              </a:spcBef>
              <a:spcAft>
                <a:spcPts val="0"/>
              </a:spcAft>
              <a:buNone/>
            </a:pPr>
            <a:r>
              <a:rPr lang="en" sz="1700" b="1">
                <a:solidFill>
                  <a:srgbClr val="000000"/>
                </a:solidFill>
                <a:highlight>
                  <a:srgbClr val="FFFFFF"/>
                </a:highlight>
                <a:latin typeface="Arial"/>
                <a:ea typeface="Arial"/>
                <a:cs typeface="Arial"/>
                <a:sym typeface="Arial"/>
              </a:rPr>
              <a:t>Documentation Required for the Identified Location</a:t>
            </a:r>
            <a:endParaRPr sz="1700" b="1">
              <a:solidFill>
                <a:srgbClr val="000000"/>
              </a:solidFill>
              <a:highlight>
                <a:srgbClr val="FFFFFF"/>
              </a:highlight>
              <a:latin typeface="Arial"/>
              <a:ea typeface="Arial"/>
              <a:cs typeface="Arial"/>
              <a:sym typeface="Arial"/>
            </a:endParaRPr>
          </a:p>
          <a:p>
            <a:pPr marL="457200" lvl="0" indent="-304800" algn="l" rtl="0">
              <a:spcBef>
                <a:spcPts val="1200"/>
              </a:spcBef>
              <a:spcAft>
                <a:spcPts val="0"/>
              </a:spcAft>
              <a:buClr>
                <a:srgbClr val="000000"/>
              </a:buClr>
              <a:buSzPts val="1200"/>
              <a:buFont typeface="Arial"/>
              <a:buChar char="●"/>
            </a:pPr>
            <a:r>
              <a:rPr lang="en" sz="1200">
                <a:solidFill>
                  <a:srgbClr val="000000"/>
                </a:solidFill>
                <a:highlight>
                  <a:srgbClr val="FFFFFF"/>
                </a:highlight>
                <a:latin typeface="Arial"/>
                <a:ea typeface="Arial"/>
                <a:cs typeface="Arial"/>
                <a:sym typeface="Arial"/>
              </a:rPr>
              <a:t>Document the PFCU’s anticipated physical address of its main office and any branches to be opened at inception, in the business plan.</a:t>
            </a:r>
            <a:endParaRPr sz="1200">
              <a:solidFill>
                <a:srgbClr val="000000"/>
              </a:solidFill>
              <a:highlight>
                <a:srgbClr val="FFFFFF"/>
              </a:highlight>
              <a:latin typeface="Arial"/>
              <a:ea typeface="Arial"/>
              <a:cs typeface="Arial"/>
              <a:sym typeface="Arial"/>
            </a:endParaRPr>
          </a:p>
          <a:p>
            <a:pPr marL="457200" lvl="0" indent="-304800" algn="l" rtl="0">
              <a:spcBef>
                <a:spcPts val="0"/>
              </a:spcBef>
              <a:spcAft>
                <a:spcPts val="0"/>
              </a:spcAft>
              <a:buClr>
                <a:srgbClr val="000000"/>
              </a:buClr>
              <a:buSzPts val="1200"/>
              <a:buFont typeface="Arial"/>
              <a:buChar char="●"/>
            </a:pPr>
            <a:r>
              <a:rPr lang="en" sz="1200">
                <a:solidFill>
                  <a:srgbClr val="000000"/>
                </a:solidFill>
                <a:highlight>
                  <a:srgbClr val="FFFFFF"/>
                </a:highlight>
                <a:latin typeface="Arial"/>
                <a:ea typeface="Arial"/>
                <a:cs typeface="Arial"/>
                <a:sym typeface="Arial"/>
              </a:rPr>
              <a:t>Provide a draft copy of a lease agreement or other commitment documents as applicable.</a:t>
            </a:r>
            <a:endParaRPr sz="1200">
              <a:solidFill>
                <a:srgbClr val="000000"/>
              </a:solidFill>
              <a:highlight>
                <a:srgbClr val="FFFFFF"/>
              </a:highlight>
              <a:latin typeface="Arial"/>
              <a:ea typeface="Arial"/>
              <a:cs typeface="Arial"/>
              <a:sym typeface="Arial"/>
            </a:endParaRPr>
          </a:p>
          <a:p>
            <a:pPr marL="0" marR="254000" lvl="0" indent="0" algn="l" rtl="0">
              <a:spcBef>
                <a:spcPts val="1200"/>
              </a:spcBef>
              <a:spcAft>
                <a:spcPts val="1200"/>
              </a:spcAft>
              <a:buNone/>
            </a:pPr>
            <a:endParaRPr sz="1200">
              <a:solidFill>
                <a:srgbClr val="000000"/>
              </a:solidFill>
              <a:highlight>
                <a:srgbClr val="FFFFFF"/>
              </a:highlight>
              <a:latin typeface="Arial"/>
              <a:ea typeface="Arial"/>
              <a:cs typeface="Arial"/>
              <a:sym typeface="Arial"/>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Shape 256"/>
        <p:cNvGrpSpPr/>
        <p:nvPr/>
      </p:nvGrpSpPr>
      <p:grpSpPr>
        <a:xfrm>
          <a:off x="0" y="0"/>
          <a:ext cx="0" cy="0"/>
          <a:chOff x="0" y="0"/>
          <a:chExt cx="0" cy="0"/>
        </a:xfrm>
      </p:grpSpPr>
      <p:sp>
        <p:nvSpPr>
          <p:cNvPr id="257" name="Google Shape;257;p41"/>
          <p:cNvSpPr txBox="1">
            <a:spLocks noGrp="1"/>
          </p:cNvSpPr>
          <p:nvPr>
            <p:ph type="title"/>
          </p:nvPr>
        </p:nvSpPr>
        <p:spPr>
          <a:xfrm>
            <a:off x="729450" y="1318650"/>
            <a:ext cx="8414400" cy="5352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Recordkeeping and Data Processing System</a:t>
            </a:r>
            <a:endParaRPr/>
          </a:p>
        </p:txBody>
      </p:sp>
      <p:sp>
        <p:nvSpPr>
          <p:cNvPr id="258" name="Google Shape;258;p41"/>
          <p:cNvSpPr txBox="1">
            <a:spLocks noGrp="1"/>
          </p:cNvSpPr>
          <p:nvPr>
            <p:ph type="body" idx="1"/>
          </p:nvPr>
        </p:nvSpPr>
        <p:spPr>
          <a:xfrm>
            <a:off x="678900" y="2142950"/>
            <a:ext cx="7786200" cy="2083500"/>
          </a:xfrm>
          <a:prstGeom prst="rect">
            <a:avLst/>
          </a:prstGeom>
        </p:spPr>
        <p:txBody>
          <a:bodyPr spcFirstLastPara="1" wrap="square" lIns="91425" tIns="91425" rIns="91425" bIns="91425" anchor="t" anchorCtr="0">
            <a:normAutofit/>
          </a:bodyPr>
          <a:lstStyle/>
          <a:p>
            <a:pPr marL="0" lvl="0" indent="0" algn="l" rtl="0">
              <a:spcBef>
                <a:spcPts val="1200"/>
              </a:spcBef>
              <a:spcAft>
                <a:spcPts val="0"/>
              </a:spcAft>
              <a:buNone/>
            </a:pPr>
            <a:r>
              <a:rPr lang="en" sz="1200">
                <a:solidFill>
                  <a:srgbClr val="000000"/>
                </a:solidFill>
                <a:highlight>
                  <a:srgbClr val="FFFFFF"/>
                </a:highlight>
                <a:latin typeface="Arial"/>
                <a:ea typeface="Arial"/>
                <a:cs typeface="Arial"/>
                <a:sym typeface="Arial"/>
              </a:rPr>
              <a:t>Identify the data processing system(s) the credit union will use. Discuss why the system(s) was selected and the cost of the system(s). Draft copies of the proposed hardware and software purchase or lease agreements, maintenance contracts, and vendor estimates of other ongoing costs should be reviewed by an attorney representing the PFCU’s interest. Include the documents and reviews in your application package. The NCUA will also evaluate if any limitation on the terms of any draft contract would be necessary.</a:t>
            </a:r>
            <a:r>
              <a:rPr lang="en" sz="1200" u="sng" baseline="30000">
                <a:solidFill>
                  <a:schemeClr val="hlink"/>
                </a:solidFill>
                <a:highlight>
                  <a:srgbClr val="FFFFFF"/>
                </a:highlight>
                <a:latin typeface="Arial"/>
                <a:ea typeface="Arial"/>
                <a:cs typeface="Arial"/>
                <a:sym typeface="Arial"/>
                <a:hlinkClick r:id="rId3"/>
              </a:rPr>
              <a:t>1</a:t>
            </a:r>
            <a:r>
              <a:rPr lang="en" sz="1200">
                <a:solidFill>
                  <a:srgbClr val="000000"/>
                </a:solidFill>
                <a:highlight>
                  <a:srgbClr val="FFFFFF"/>
                </a:highlight>
                <a:latin typeface="Arial"/>
                <a:ea typeface="Arial"/>
                <a:cs typeface="Arial"/>
                <a:sym typeface="Arial"/>
              </a:rPr>
              <a:t> Incorporate the associated costs (including fixed assets, amortization, depreciation expense, and others) into the pro forma balance sheets and income statements.</a:t>
            </a:r>
            <a:endParaRPr sz="1200">
              <a:solidFill>
                <a:srgbClr val="000000"/>
              </a:solidFill>
              <a:highlight>
                <a:srgbClr val="FFFFFF"/>
              </a:highlight>
              <a:latin typeface="Arial"/>
              <a:ea typeface="Arial"/>
              <a:cs typeface="Arial"/>
              <a:sym typeface="Arial"/>
            </a:endParaRPr>
          </a:p>
          <a:p>
            <a:pPr marL="0" marR="254000" lvl="0" indent="0" algn="l" rtl="0">
              <a:spcBef>
                <a:spcPts val="1200"/>
              </a:spcBef>
              <a:spcAft>
                <a:spcPts val="1200"/>
              </a:spcAft>
              <a:buNone/>
            </a:pPr>
            <a:endParaRPr sz="1200">
              <a:solidFill>
                <a:srgbClr val="000000"/>
              </a:solidFill>
              <a:highlight>
                <a:srgbClr val="FFFFFF"/>
              </a:highlight>
              <a:latin typeface="Arial"/>
              <a:ea typeface="Arial"/>
              <a:cs typeface="Arial"/>
              <a:sym typeface="Aria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98"/>
        <p:cNvGrpSpPr/>
        <p:nvPr/>
      </p:nvGrpSpPr>
      <p:grpSpPr>
        <a:xfrm>
          <a:off x="0" y="0"/>
          <a:ext cx="0" cy="0"/>
          <a:chOff x="0" y="0"/>
          <a:chExt cx="0" cy="0"/>
        </a:xfrm>
      </p:grpSpPr>
      <p:sp>
        <p:nvSpPr>
          <p:cNvPr id="99" name="Google Shape;99;p15"/>
          <p:cNvSpPr txBox="1">
            <a:spLocks noGrp="1"/>
          </p:cNvSpPr>
          <p:nvPr>
            <p:ph type="title"/>
          </p:nvPr>
        </p:nvSpPr>
        <p:spPr>
          <a:xfrm>
            <a:off x="729450" y="1318650"/>
            <a:ext cx="8194200" cy="5352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Phase 1: Proof of Concept (POC)</a:t>
            </a:r>
            <a:endParaRPr/>
          </a:p>
        </p:txBody>
      </p:sp>
      <p:sp>
        <p:nvSpPr>
          <p:cNvPr id="100" name="Google Shape;100;p15"/>
          <p:cNvSpPr txBox="1">
            <a:spLocks noGrp="1"/>
          </p:cNvSpPr>
          <p:nvPr>
            <p:ph type="body" idx="1"/>
          </p:nvPr>
        </p:nvSpPr>
        <p:spPr>
          <a:xfrm>
            <a:off x="702600" y="1853850"/>
            <a:ext cx="7738800" cy="2621100"/>
          </a:xfrm>
          <a:prstGeom prst="rect">
            <a:avLst/>
          </a:prstGeom>
        </p:spPr>
        <p:txBody>
          <a:bodyPr spcFirstLastPara="1" wrap="square" lIns="91425" tIns="91425" rIns="91425" bIns="91425" anchor="t" anchorCtr="0">
            <a:normAutofit lnSpcReduction="10000"/>
          </a:bodyPr>
          <a:lstStyle/>
          <a:p>
            <a:pPr marL="0" lvl="0" indent="0" algn="l" rtl="0">
              <a:spcBef>
                <a:spcPts val="0"/>
              </a:spcBef>
              <a:spcAft>
                <a:spcPts val="0"/>
              </a:spcAft>
              <a:buNone/>
            </a:pPr>
            <a:r>
              <a:rPr lang="en"/>
              <a:t>Researching and determining the purpose of your PFCU</a:t>
            </a:r>
            <a:endParaRPr/>
          </a:p>
          <a:p>
            <a:pPr marL="0" lvl="0" indent="0" algn="l" rtl="0">
              <a:spcBef>
                <a:spcPts val="1200"/>
              </a:spcBef>
              <a:spcAft>
                <a:spcPts val="0"/>
              </a:spcAft>
              <a:buNone/>
            </a:pPr>
            <a:r>
              <a:rPr lang="en"/>
              <a:t>Deciding who it will serve - Organizational certificate (Appendix B Part 701) </a:t>
            </a:r>
            <a:endParaRPr/>
          </a:p>
          <a:p>
            <a:pPr marL="0" lvl="0" indent="0" algn="l" rtl="0">
              <a:spcBef>
                <a:spcPts val="1200"/>
              </a:spcBef>
              <a:spcAft>
                <a:spcPts val="0"/>
              </a:spcAft>
              <a:buNone/>
            </a:pPr>
            <a:r>
              <a:rPr lang="en"/>
              <a:t>Identifying where it will obtain start-up funding and </a:t>
            </a:r>
            <a:endParaRPr/>
          </a:p>
          <a:p>
            <a:pPr marL="0" lvl="0" indent="0" algn="l" rtl="0">
              <a:spcBef>
                <a:spcPts val="1200"/>
              </a:spcBef>
              <a:spcAft>
                <a:spcPts val="0"/>
              </a:spcAft>
              <a:buNone/>
            </a:pPr>
            <a:r>
              <a:rPr lang="en"/>
              <a:t>Determining whether it has enough “Subscribers” (you need a minimum of seven individuals to present a sworn organization certificate with the name, FOM, par value of shares, subscribers contact info)</a:t>
            </a:r>
            <a:endParaRPr/>
          </a:p>
          <a:p>
            <a:pPr marL="0" lvl="0" indent="0" algn="l" rtl="0">
              <a:spcBef>
                <a:spcPts val="1200"/>
              </a:spcBef>
              <a:spcAft>
                <a:spcPts val="0"/>
              </a:spcAft>
              <a:buNone/>
            </a:pPr>
            <a:r>
              <a:rPr lang="en"/>
              <a:t>Submit POC Form (they provide an online template) </a:t>
            </a:r>
            <a:endParaRPr/>
          </a:p>
          <a:p>
            <a:pPr marL="0" lvl="0" indent="0" algn="l" rtl="0">
              <a:spcBef>
                <a:spcPts val="1200"/>
              </a:spcBef>
              <a:spcAft>
                <a:spcPts val="1200"/>
              </a:spcAft>
              <a:buNone/>
            </a:pPr>
            <a:r>
              <a:rPr lang="en"/>
              <a:t>https://ncua.gov/support-services/credit-union-resources-expansion/starting-new-federal-credit-union/federal-credit-union-proof-concept-form</a:t>
            </a:r>
            <a:endParaRPr/>
          </a:p>
        </p:txBody>
      </p:sp>
      <p:sp>
        <p:nvSpPr>
          <p:cNvPr id="101" name="Google Shape;101;p15"/>
          <p:cNvSpPr txBox="1"/>
          <p:nvPr/>
        </p:nvSpPr>
        <p:spPr>
          <a:xfrm>
            <a:off x="6144000" y="477450"/>
            <a:ext cx="3000000" cy="1218900"/>
          </a:xfrm>
          <a:prstGeom prst="rect">
            <a:avLst/>
          </a:prstGeom>
          <a:solidFill>
            <a:schemeClr val="lt2"/>
          </a:solidFill>
          <a:ln>
            <a:noFill/>
          </a:ln>
        </p:spPr>
        <p:txBody>
          <a:bodyPr spcFirstLastPara="1" wrap="square" lIns="91425" tIns="91425" rIns="91425" bIns="91425" anchor="t" anchorCtr="0">
            <a:spAutoFit/>
          </a:bodyPr>
          <a:lstStyle/>
          <a:p>
            <a:pPr marL="0" lvl="0" indent="0" algn="l" rtl="0">
              <a:lnSpc>
                <a:spcPct val="115000"/>
              </a:lnSpc>
              <a:spcBef>
                <a:spcPts val="1200"/>
              </a:spcBef>
              <a:spcAft>
                <a:spcPts val="1200"/>
              </a:spcAft>
              <a:buNone/>
            </a:pPr>
            <a:r>
              <a:rPr lang="en" sz="1200" b="1">
                <a:highlight>
                  <a:schemeClr val="lt2"/>
                </a:highlight>
              </a:rPr>
              <a:t>NOTE</a:t>
            </a:r>
            <a:r>
              <a:rPr lang="en" sz="1200">
                <a:highlight>
                  <a:schemeClr val="lt2"/>
                </a:highlight>
              </a:rPr>
              <a:t>: The NCUA strives to respond within 60 calendar days of the POC submission date.  The NCUA will notify you in writing if the POC is approved and you can proceed to Phase 2.</a:t>
            </a:r>
            <a:endParaRPr sz="110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Shape 262"/>
        <p:cNvGrpSpPr/>
        <p:nvPr/>
      </p:nvGrpSpPr>
      <p:grpSpPr>
        <a:xfrm>
          <a:off x="0" y="0"/>
          <a:ext cx="0" cy="0"/>
          <a:chOff x="0" y="0"/>
          <a:chExt cx="0" cy="0"/>
        </a:xfrm>
      </p:grpSpPr>
      <p:sp>
        <p:nvSpPr>
          <p:cNvPr id="263" name="Google Shape;263;p42"/>
          <p:cNvSpPr txBox="1">
            <a:spLocks noGrp="1"/>
          </p:cNvSpPr>
          <p:nvPr>
            <p:ph type="title"/>
          </p:nvPr>
        </p:nvSpPr>
        <p:spPr>
          <a:xfrm>
            <a:off x="729450" y="1318650"/>
            <a:ext cx="8414400" cy="5352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Surety Bond Coverage</a:t>
            </a:r>
            <a:endParaRPr/>
          </a:p>
        </p:txBody>
      </p:sp>
      <p:sp>
        <p:nvSpPr>
          <p:cNvPr id="264" name="Google Shape;264;p42"/>
          <p:cNvSpPr txBox="1">
            <a:spLocks noGrp="1"/>
          </p:cNvSpPr>
          <p:nvPr>
            <p:ph type="body" idx="1"/>
          </p:nvPr>
        </p:nvSpPr>
        <p:spPr>
          <a:xfrm>
            <a:off x="678900" y="1853850"/>
            <a:ext cx="7786200" cy="2083500"/>
          </a:xfrm>
          <a:prstGeom prst="rect">
            <a:avLst/>
          </a:prstGeom>
        </p:spPr>
        <p:txBody>
          <a:bodyPr spcFirstLastPara="1" wrap="square" lIns="91425" tIns="91425" rIns="91425" bIns="91425" anchor="t" anchorCtr="0">
            <a:noAutofit/>
          </a:bodyPr>
          <a:lstStyle/>
          <a:p>
            <a:pPr marL="0" lvl="0" indent="0" algn="l" rtl="0">
              <a:lnSpc>
                <a:spcPct val="95000"/>
              </a:lnSpc>
              <a:spcBef>
                <a:spcPts val="1200"/>
              </a:spcBef>
              <a:spcAft>
                <a:spcPts val="0"/>
              </a:spcAft>
              <a:buSzPts val="275"/>
              <a:buNone/>
            </a:pPr>
            <a:r>
              <a:rPr lang="en" sz="1200" u="sng">
                <a:solidFill>
                  <a:schemeClr val="hlink"/>
                </a:solidFill>
                <a:highlight>
                  <a:srgbClr val="FFFFFF"/>
                </a:highlight>
                <a:latin typeface="Arial"/>
                <a:ea typeface="Arial"/>
                <a:cs typeface="Arial"/>
                <a:sym typeface="Arial"/>
                <a:hlinkClick r:id="rId3"/>
              </a:rPr>
              <a:t>Section 713.5 of the NCUA’s Regulations</a:t>
            </a:r>
            <a:r>
              <a:rPr lang="en" sz="1200">
                <a:solidFill>
                  <a:srgbClr val="000000"/>
                </a:solidFill>
                <a:highlight>
                  <a:srgbClr val="FFFFFF"/>
                </a:highlight>
                <a:latin typeface="Arial"/>
                <a:ea typeface="Arial"/>
                <a:cs typeface="Arial"/>
                <a:sym typeface="Arial"/>
              </a:rPr>
              <a:t> requires minimum bond coverage, currently as shown below.</a:t>
            </a:r>
            <a:endParaRPr sz="1200">
              <a:solidFill>
                <a:srgbClr val="000000"/>
              </a:solidFill>
              <a:highlight>
                <a:srgbClr val="FFFFFF"/>
              </a:highlight>
              <a:latin typeface="Arial"/>
              <a:ea typeface="Arial"/>
              <a:cs typeface="Arial"/>
              <a:sym typeface="Arial"/>
            </a:endParaRPr>
          </a:p>
          <a:p>
            <a:pPr marL="0" lvl="0" indent="0" algn="l" rtl="0">
              <a:lnSpc>
                <a:spcPct val="95000"/>
              </a:lnSpc>
              <a:spcBef>
                <a:spcPts val="1200"/>
              </a:spcBef>
              <a:spcAft>
                <a:spcPts val="0"/>
              </a:spcAft>
              <a:buSzPts val="275"/>
              <a:buNone/>
            </a:pPr>
            <a:r>
              <a:rPr lang="en" sz="1200" b="1">
                <a:solidFill>
                  <a:srgbClr val="000000"/>
                </a:solidFill>
                <a:highlight>
                  <a:srgbClr val="FFFFFF"/>
                </a:highlight>
                <a:latin typeface="Arial"/>
                <a:ea typeface="Arial"/>
                <a:cs typeface="Arial"/>
                <a:sym typeface="Arial"/>
              </a:rPr>
              <a:t>Total Assets: </a:t>
            </a:r>
            <a:r>
              <a:rPr lang="en" sz="1200">
                <a:solidFill>
                  <a:srgbClr val="000000"/>
                </a:solidFill>
                <a:highlight>
                  <a:srgbClr val="FFFFFF"/>
                </a:highlight>
                <a:latin typeface="Arial"/>
                <a:ea typeface="Arial"/>
                <a:cs typeface="Arial"/>
                <a:sym typeface="Arial"/>
              </a:rPr>
              <a:t>$0 to $4,000,000</a:t>
            </a:r>
            <a:br>
              <a:rPr lang="en" sz="1200">
                <a:solidFill>
                  <a:srgbClr val="000000"/>
                </a:solidFill>
                <a:highlight>
                  <a:srgbClr val="FFFFFF"/>
                </a:highlight>
                <a:latin typeface="Arial"/>
                <a:ea typeface="Arial"/>
                <a:cs typeface="Arial"/>
                <a:sym typeface="Arial"/>
              </a:rPr>
            </a:br>
            <a:r>
              <a:rPr lang="en" sz="1200" b="1">
                <a:solidFill>
                  <a:srgbClr val="000000"/>
                </a:solidFill>
                <a:highlight>
                  <a:srgbClr val="FFFFFF"/>
                </a:highlight>
                <a:latin typeface="Arial"/>
                <a:ea typeface="Arial"/>
                <a:cs typeface="Arial"/>
                <a:sym typeface="Arial"/>
              </a:rPr>
              <a:t>Minimum Bond: </a:t>
            </a:r>
            <a:r>
              <a:rPr lang="en" sz="1200">
                <a:solidFill>
                  <a:srgbClr val="000000"/>
                </a:solidFill>
                <a:highlight>
                  <a:srgbClr val="FFFFFF"/>
                </a:highlight>
                <a:latin typeface="Arial"/>
                <a:ea typeface="Arial"/>
                <a:cs typeface="Arial"/>
                <a:sym typeface="Arial"/>
              </a:rPr>
              <a:t>Lesser of total assets or $250,000.</a:t>
            </a:r>
            <a:endParaRPr sz="1200">
              <a:solidFill>
                <a:srgbClr val="000000"/>
              </a:solidFill>
              <a:highlight>
                <a:srgbClr val="FFFFFF"/>
              </a:highlight>
              <a:latin typeface="Arial"/>
              <a:ea typeface="Arial"/>
              <a:cs typeface="Arial"/>
              <a:sym typeface="Arial"/>
            </a:endParaRPr>
          </a:p>
          <a:p>
            <a:pPr marL="0" lvl="0" indent="0" algn="l" rtl="0">
              <a:lnSpc>
                <a:spcPct val="95000"/>
              </a:lnSpc>
              <a:spcBef>
                <a:spcPts val="1200"/>
              </a:spcBef>
              <a:spcAft>
                <a:spcPts val="0"/>
              </a:spcAft>
              <a:buSzPts val="275"/>
              <a:buNone/>
            </a:pPr>
            <a:r>
              <a:rPr lang="en" sz="1200" b="1">
                <a:solidFill>
                  <a:srgbClr val="000000"/>
                </a:solidFill>
                <a:highlight>
                  <a:srgbClr val="FFFFFF"/>
                </a:highlight>
                <a:latin typeface="Arial"/>
                <a:ea typeface="Arial"/>
                <a:cs typeface="Arial"/>
                <a:sym typeface="Arial"/>
              </a:rPr>
              <a:t>Total Assets: </a:t>
            </a:r>
            <a:r>
              <a:rPr lang="en" sz="1200">
                <a:solidFill>
                  <a:srgbClr val="000000"/>
                </a:solidFill>
                <a:highlight>
                  <a:srgbClr val="FFFFFF"/>
                </a:highlight>
                <a:latin typeface="Arial"/>
                <a:ea typeface="Arial"/>
                <a:cs typeface="Arial"/>
                <a:sym typeface="Arial"/>
              </a:rPr>
              <a:t>$4,000,001 to $50,000,000</a:t>
            </a:r>
            <a:br>
              <a:rPr lang="en" sz="1200">
                <a:solidFill>
                  <a:srgbClr val="000000"/>
                </a:solidFill>
                <a:highlight>
                  <a:srgbClr val="FFFFFF"/>
                </a:highlight>
                <a:latin typeface="Arial"/>
                <a:ea typeface="Arial"/>
                <a:cs typeface="Arial"/>
                <a:sym typeface="Arial"/>
              </a:rPr>
            </a:br>
            <a:r>
              <a:rPr lang="en" sz="1200" b="1">
                <a:solidFill>
                  <a:srgbClr val="000000"/>
                </a:solidFill>
                <a:highlight>
                  <a:srgbClr val="FFFFFF"/>
                </a:highlight>
                <a:latin typeface="Arial"/>
                <a:ea typeface="Arial"/>
                <a:cs typeface="Arial"/>
                <a:sym typeface="Arial"/>
              </a:rPr>
              <a:t>Minimum Bond: </a:t>
            </a:r>
            <a:r>
              <a:rPr lang="en" sz="1200">
                <a:solidFill>
                  <a:srgbClr val="000000"/>
                </a:solidFill>
                <a:highlight>
                  <a:srgbClr val="FFFFFF"/>
                </a:highlight>
                <a:latin typeface="Arial"/>
                <a:ea typeface="Arial"/>
                <a:cs typeface="Arial"/>
                <a:sym typeface="Arial"/>
              </a:rPr>
              <a:t>$100,000 plus $50,000 for each million or fraction thereof over $1,000,000.</a:t>
            </a:r>
            <a:endParaRPr sz="1200">
              <a:solidFill>
                <a:srgbClr val="000000"/>
              </a:solidFill>
              <a:highlight>
                <a:srgbClr val="FFFFFF"/>
              </a:highlight>
              <a:latin typeface="Arial"/>
              <a:ea typeface="Arial"/>
              <a:cs typeface="Arial"/>
              <a:sym typeface="Arial"/>
            </a:endParaRPr>
          </a:p>
          <a:p>
            <a:pPr marL="0" lvl="0" indent="0" algn="l" rtl="0">
              <a:lnSpc>
                <a:spcPct val="95000"/>
              </a:lnSpc>
              <a:spcBef>
                <a:spcPts val="1200"/>
              </a:spcBef>
              <a:spcAft>
                <a:spcPts val="0"/>
              </a:spcAft>
              <a:buSzPts val="275"/>
              <a:buNone/>
            </a:pPr>
            <a:r>
              <a:rPr lang="en" sz="1200" b="1">
                <a:solidFill>
                  <a:srgbClr val="000000"/>
                </a:solidFill>
                <a:highlight>
                  <a:srgbClr val="FFFFFF"/>
                </a:highlight>
                <a:latin typeface="Arial"/>
                <a:ea typeface="Arial"/>
                <a:cs typeface="Arial"/>
                <a:sym typeface="Arial"/>
              </a:rPr>
              <a:t>Total Assets: </a:t>
            </a:r>
            <a:r>
              <a:rPr lang="en" sz="1200">
                <a:solidFill>
                  <a:srgbClr val="000000"/>
                </a:solidFill>
                <a:highlight>
                  <a:srgbClr val="FFFFFF"/>
                </a:highlight>
                <a:latin typeface="Arial"/>
                <a:ea typeface="Arial"/>
                <a:cs typeface="Arial"/>
                <a:sym typeface="Arial"/>
              </a:rPr>
              <a:t>$50,000,001 to $500,000,000</a:t>
            </a:r>
            <a:br>
              <a:rPr lang="en" sz="1200">
                <a:solidFill>
                  <a:srgbClr val="000000"/>
                </a:solidFill>
                <a:highlight>
                  <a:srgbClr val="FFFFFF"/>
                </a:highlight>
                <a:latin typeface="Arial"/>
                <a:ea typeface="Arial"/>
                <a:cs typeface="Arial"/>
                <a:sym typeface="Arial"/>
              </a:rPr>
            </a:br>
            <a:r>
              <a:rPr lang="en" sz="1200" b="1">
                <a:solidFill>
                  <a:srgbClr val="000000"/>
                </a:solidFill>
                <a:highlight>
                  <a:srgbClr val="FFFFFF"/>
                </a:highlight>
                <a:latin typeface="Arial"/>
                <a:ea typeface="Arial"/>
                <a:cs typeface="Arial"/>
                <a:sym typeface="Arial"/>
              </a:rPr>
              <a:t>Minimum Bond: </a:t>
            </a:r>
            <a:r>
              <a:rPr lang="en" sz="1200">
                <a:solidFill>
                  <a:srgbClr val="000000"/>
                </a:solidFill>
                <a:highlight>
                  <a:srgbClr val="FFFFFF"/>
                </a:highlight>
                <a:latin typeface="Arial"/>
                <a:ea typeface="Arial"/>
                <a:cs typeface="Arial"/>
                <a:sym typeface="Arial"/>
              </a:rPr>
              <a:t>$2,550,000 plus $10,000 for each million or fraction thereof over $50,000,000, to a maximum of $5,000,000.</a:t>
            </a:r>
            <a:endParaRPr sz="1200">
              <a:solidFill>
                <a:srgbClr val="000000"/>
              </a:solidFill>
              <a:highlight>
                <a:srgbClr val="FFFFFF"/>
              </a:highlight>
              <a:latin typeface="Arial"/>
              <a:ea typeface="Arial"/>
              <a:cs typeface="Arial"/>
              <a:sym typeface="Arial"/>
            </a:endParaRPr>
          </a:p>
          <a:p>
            <a:pPr marL="0" lvl="0" indent="0" algn="l" rtl="0">
              <a:lnSpc>
                <a:spcPct val="95000"/>
              </a:lnSpc>
              <a:spcBef>
                <a:spcPts val="1200"/>
              </a:spcBef>
              <a:spcAft>
                <a:spcPts val="0"/>
              </a:spcAft>
              <a:buSzPts val="275"/>
              <a:buNone/>
            </a:pPr>
            <a:r>
              <a:rPr lang="en" sz="1200" b="1">
                <a:solidFill>
                  <a:srgbClr val="000000"/>
                </a:solidFill>
                <a:highlight>
                  <a:srgbClr val="FFFFFF"/>
                </a:highlight>
                <a:latin typeface="Arial"/>
                <a:ea typeface="Arial"/>
                <a:cs typeface="Arial"/>
                <a:sym typeface="Arial"/>
              </a:rPr>
              <a:t>Total Assets: </a:t>
            </a:r>
            <a:r>
              <a:rPr lang="en" sz="1200">
                <a:solidFill>
                  <a:srgbClr val="000000"/>
                </a:solidFill>
                <a:highlight>
                  <a:srgbClr val="FFFFFF"/>
                </a:highlight>
                <a:latin typeface="Arial"/>
                <a:ea typeface="Arial"/>
                <a:cs typeface="Arial"/>
                <a:sym typeface="Arial"/>
              </a:rPr>
              <a:t>Over $500,000,000</a:t>
            </a:r>
            <a:br>
              <a:rPr lang="en" sz="1200">
                <a:solidFill>
                  <a:srgbClr val="000000"/>
                </a:solidFill>
                <a:highlight>
                  <a:srgbClr val="FFFFFF"/>
                </a:highlight>
                <a:latin typeface="Arial"/>
                <a:ea typeface="Arial"/>
                <a:cs typeface="Arial"/>
                <a:sym typeface="Arial"/>
              </a:rPr>
            </a:br>
            <a:r>
              <a:rPr lang="en" sz="1200" b="1">
                <a:solidFill>
                  <a:srgbClr val="000000"/>
                </a:solidFill>
                <a:highlight>
                  <a:srgbClr val="FFFFFF"/>
                </a:highlight>
                <a:latin typeface="Arial"/>
                <a:ea typeface="Arial"/>
                <a:cs typeface="Arial"/>
                <a:sym typeface="Arial"/>
              </a:rPr>
              <a:t>Minimum Bond: </a:t>
            </a:r>
            <a:r>
              <a:rPr lang="en" sz="1200">
                <a:solidFill>
                  <a:srgbClr val="000000"/>
                </a:solidFill>
                <a:highlight>
                  <a:srgbClr val="FFFFFF"/>
                </a:highlight>
                <a:latin typeface="Arial"/>
                <a:ea typeface="Arial"/>
                <a:cs typeface="Arial"/>
                <a:sym typeface="Arial"/>
              </a:rPr>
              <a:t>One percent of assets, rounded to the nearest hundred million, to a maximum of $9,000,000.</a:t>
            </a:r>
            <a:endParaRPr sz="1200">
              <a:solidFill>
                <a:srgbClr val="000000"/>
              </a:solidFill>
              <a:highlight>
                <a:srgbClr val="FFFFFF"/>
              </a:highlight>
              <a:latin typeface="Arial"/>
              <a:ea typeface="Arial"/>
              <a:cs typeface="Arial"/>
              <a:sym typeface="Arial"/>
            </a:endParaRPr>
          </a:p>
          <a:p>
            <a:pPr marL="0" lvl="0" indent="0" algn="l" rtl="0">
              <a:lnSpc>
                <a:spcPct val="95000"/>
              </a:lnSpc>
              <a:spcBef>
                <a:spcPts val="1200"/>
              </a:spcBef>
              <a:spcAft>
                <a:spcPts val="0"/>
              </a:spcAft>
              <a:buSzPts val="275"/>
              <a:buNone/>
            </a:pPr>
            <a:endParaRPr sz="500">
              <a:solidFill>
                <a:srgbClr val="000000"/>
              </a:solidFill>
              <a:highlight>
                <a:srgbClr val="FFFFFF"/>
              </a:highlight>
              <a:latin typeface="Arial"/>
              <a:ea typeface="Arial"/>
              <a:cs typeface="Arial"/>
              <a:sym typeface="Arial"/>
            </a:endParaRPr>
          </a:p>
          <a:p>
            <a:pPr marL="0" marR="254000" lvl="0" indent="0" algn="l" rtl="0">
              <a:lnSpc>
                <a:spcPct val="95000"/>
              </a:lnSpc>
              <a:spcBef>
                <a:spcPts val="1200"/>
              </a:spcBef>
              <a:spcAft>
                <a:spcPts val="1200"/>
              </a:spcAft>
              <a:buSzPts val="275"/>
              <a:buNone/>
            </a:pPr>
            <a:endParaRPr sz="500">
              <a:solidFill>
                <a:srgbClr val="000000"/>
              </a:solidFill>
              <a:highlight>
                <a:srgbClr val="FFFFFF"/>
              </a:highlight>
              <a:latin typeface="Arial"/>
              <a:ea typeface="Arial"/>
              <a:cs typeface="Arial"/>
              <a:sym typeface="Arial"/>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Shape 268"/>
        <p:cNvGrpSpPr/>
        <p:nvPr/>
      </p:nvGrpSpPr>
      <p:grpSpPr>
        <a:xfrm>
          <a:off x="0" y="0"/>
          <a:ext cx="0" cy="0"/>
          <a:chOff x="0" y="0"/>
          <a:chExt cx="0" cy="0"/>
        </a:xfrm>
      </p:grpSpPr>
      <p:sp>
        <p:nvSpPr>
          <p:cNvPr id="269" name="Google Shape;269;p43"/>
          <p:cNvSpPr txBox="1">
            <a:spLocks noGrp="1"/>
          </p:cNvSpPr>
          <p:nvPr>
            <p:ph type="title"/>
          </p:nvPr>
        </p:nvSpPr>
        <p:spPr>
          <a:xfrm>
            <a:off x="729450" y="1318650"/>
            <a:ext cx="8414400" cy="5352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Source of Funds and Other Support</a:t>
            </a:r>
            <a:endParaRPr/>
          </a:p>
        </p:txBody>
      </p:sp>
      <p:sp>
        <p:nvSpPr>
          <p:cNvPr id="270" name="Google Shape;270;p43"/>
          <p:cNvSpPr txBox="1">
            <a:spLocks noGrp="1"/>
          </p:cNvSpPr>
          <p:nvPr>
            <p:ph type="body" idx="1"/>
          </p:nvPr>
        </p:nvSpPr>
        <p:spPr>
          <a:xfrm>
            <a:off x="678900" y="1853850"/>
            <a:ext cx="7786200" cy="3039300"/>
          </a:xfrm>
          <a:prstGeom prst="rect">
            <a:avLst/>
          </a:prstGeom>
        </p:spPr>
        <p:txBody>
          <a:bodyPr spcFirstLastPara="1" wrap="square" lIns="91425" tIns="91425" rIns="91425" bIns="91425" anchor="t" anchorCtr="0">
            <a:noAutofit/>
          </a:bodyPr>
          <a:lstStyle/>
          <a:p>
            <a:pPr marL="0" lvl="0" indent="0" algn="l" rtl="0">
              <a:lnSpc>
                <a:spcPct val="95000"/>
              </a:lnSpc>
              <a:spcBef>
                <a:spcPts val="1200"/>
              </a:spcBef>
              <a:spcAft>
                <a:spcPts val="0"/>
              </a:spcAft>
              <a:buSzPts val="275"/>
              <a:buNone/>
            </a:pPr>
            <a:r>
              <a:rPr lang="en" sz="1200">
                <a:solidFill>
                  <a:srgbClr val="000000"/>
                </a:solidFill>
                <a:highlight>
                  <a:srgbClr val="FFFFFF"/>
                </a:highlight>
                <a:latin typeface="Arial"/>
                <a:ea typeface="Arial"/>
                <a:cs typeface="Arial"/>
                <a:sym typeface="Arial"/>
              </a:rPr>
              <a:t>You must ensure the level of funding and support is sufficient to operate the credit union by providing services deemed important by the members, </a:t>
            </a:r>
            <a:r>
              <a:rPr lang="en" sz="1200" b="1">
                <a:solidFill>
                  <a:srgbClr val="000000"/>
                </a:solidFill>
                <a:highlight>
                  <a:srgbClr val="FFFFFF"/>
                </a:highlight>
                <a:latin typeface="Arial"/>
                <a:ea typeface="Arial"/>
                <a:cs typeface="Arial"/>
                <a:sym typeface="Arial"/>
              </a:rPr>
              <a:t>as reflected in the membership survey.</a:t>
            </a:r>
            <a:r>
              <a:rPr lang="en" sz="1200">
                <a:solidFill>
                  <a:srgbClr val="000000"/>
                </a:solidFill>
                <a:highlight>
                  <a:srgbClr val="FFFFFF"/>
                </a:highlight>
                <a:latin typeface="Arial"/>
                <a:ea typeface="Arial"/>
                <a:cs typeface="Arial"/>
                <a:sym typeface="Arial"/>
              </a:rPr>
              <a:t> The PFCU’s financial projections should include all monetary support and subsidies that are detailed in this section of the business plan. Support can come from any source(s), for example:</a:t>
            </a:r>
            <a:endParaRPr sz="1200">
              <a:solidFill>
                <a:srgbClr val="000000"/>
              </a:solidFill>
              <a:highlight>
                <a:srgbClr val="FFFFFF"/>
              </a:highlight>
              <a:latin typeface="Arial"/>
              <a:ea typeface="Arial"/>
              <a:cs typeface="Arial"/>
              <a:sym typeface="Arial"/>
            </a:endParaRPr>
          </a:p>
          <a:p>
            <a:pPr marL="0" lvl="0" indent="0" algn="l" rtl="0">
              <a:lnSpc>
                <a:spcPct val="95000"/>
              </a:lnSpc>
              <a:spcBef>
                <a:spcPts val="1200"/>
              </a:spcBef>
              <a:spcAft>
                <a:spcPts val="0"/>
              </a:spcAft>
              <a:buSzPts val="275"/>
              <a:buNone/>
            </a:pPr>
            <a:r>
              <a:rPr lang="en" sz="1200">
                <a:solidFill>
                  <a:srgbClr val="000000"/>
                </a:solidFill>
                <a:highlight>
                  <a:srgbClr val="FFFFFF"/>
                </a:highlight>
                <a:latin typeface="Arial"/>
                <a:ea typeface="Arial"/>
                <a:cs typeface="Arial"/>
                <a:sym typeface="Arial"/>
              </a:rPr>
              <a:t>A sponsor, organizer, individual, mentor credit union or another financial institution</a:t>
            </a:r>
            <a:endParaRPr sz="1200">
              <a:solidFill>
                <a:srgbClr val="000000"/>
              </a:solidFill>
              <a:highlight>
                <a:srgbClr val="FFFFFF"/>
              </a:highlight>
              <a:latin typeface="Arial"/>
              <a:ea typeface="Arial"/>
              <a:cs typeface="Arial"/>
              <a:sym typeface="Arial"/>
            </a:endParaRPr>
          </a:p>
          <a:p>
            <a:pPr marL="0" lvl="0" indent="0" algn="l" rtl="0">
              <a:lnSpc>
                <a:spcPct val="95000"/>
              </a:lnSpc>
              <a:spcBef>
                <a:spcPts val="1200"/>
              </a:spcBef>
              <a:spcAft>
                <a:spcPts val="0"/>
              </a:spcAft>
              <a:buSzPts val="275"/>
              <a:buNone/>
            </a:pPr>
            <a:r>
              <a:rPr lang="en" sz="1200">
                <a:solidFill>
                  <a:srgbClr val="000000"/>
                </a:solidFill>
                <a:highlight>
                  <a:srgbClr val="FFFFFF"/>
                </a:highlight>
                <a:latin typeface="Arial"/>
                <a:ea typeface="Arial"/>
                <a:cs typeface="Arial"/>
                <a:sym typeface="Arial"/>
              </a:rPr>
              <a:t>Grants of donations of capital</a:t>
            </a:r>
            <a:endParaRPr sz="1200">
              <a:solidFill>
                <a:srgbClr val="000000"/>
              </a:solidFill>
              <a:highlight>
                <a:srgbClr val="FFFFFF"/>
              </a:highlight>
              <a:latin typeface="Arial"/>
              <a:ea typeface="Arial"/>
              <a:cs typeface="Arial"/>
              <a:sym typeface="Arial"/>
            </a:endParaRPr>
          </a:p>
          <a:p>
            <a:pPr marL="0" lvl="0" indent="0" algn="l" rtl="0">
              <a:lnSpc>
                <a:spcPct val="95000"/>
              </a:lnSpc>
              <a:spcBef>
                <a:spcPts val="1200"/>
              </a:spcBef>
              <a:spcAft>
                <a:spcPts val="0"/>
              </a:spcAft>
              <a:buSzPts val="275"/>
              <a:buNone/>
            </a:pPr>
            <a:r>
              <a:rPr lang="en" sz="1200">
                <a:solidFill>
                  <a:srgbClr val="000000"/>
                </a:solidFill>
                <a:highlight>
                  <a:srgbClr val="FFFFFF"/>
                </a:highlight>
                <a:latin typeface="Arial"/>
                <a:ea typeface="Arial"/>
                <a:cs typeface="Arial"/>
                <a:sym typeface="Arial"/>
              </a:rPr>
              <a:t>Non-member deposits</a:t>
            </a:r>
            <a:endParaRPr sz="1200">
              <a:solidFill>
                <a:srgbClr val="000000"/>
              </a:solidFill>
              <a:highlight>
                <a:srgbClr val="FFFFFF"/>
              </a:highlight>
              <a:latin typeface="Arial"/>
              <a:ea typeface="Arial"/>
              <a:cs typeface="Arial"/>
              <a:sym typeface="Arial"/>
            </a:endParaRPr>
          </a:p>
          <a:p>
            <a:pPr marL="0" lvl="0" indent="0" algn="l" rtl="0">
              <a:lnSpc>
                <a:spcPct val="95000"/>
              </a:lnSpc>
              <a:spcBef>
                <a:spcPts val="1200"/>
              </a:spcBef>
              <a:spcAft>
                <a:spcPts val="0"/>
              </a:spcAft>
              <a:buSzPts val="275"/>
              <a:buNone/>
            </a:pPr>
            <a:r>
              <a:rPr lang="en" sz="1200">
                <a:solidFill>
                  <a:srgbClr val="000000"/>
                </a:solidFill>
                <a:highlight>
                  <a:srgbClr val="FFFFFF"/>
                </a:highlight>
                <a:latin typeface="Arial"/>
                <a:ea typeface="Arial"/>
                <a:cs typeface="Arial"/>
                <a:sym typeface="Arial"/>
              </a:rPr>
              <a:t>Donated equipment</a:t>
            </a:r>
            <a:endParaRPr sz="1200">
              <a:solidFill>
                <a:srgbClr val="000000"/>
              </a:solidFill>
              <a:highlight>
                <a:srgbClr val="FFFFFF"/>
              </a:highlight>
              <a:latin typeface="Arial"/>
              <a:ea typeface="Arial"/>
              <a:cs typeface="Arial"/>
              <a:sym typeface="Arial"/>
            </a:endParaRPr>
          </a:p>
          <a:p>
            <a:pPr marL="0" lvl="0" indent="0" algn="l" rtl="0">
              <a:lnSpc>
                <a:spcPct val="95000"/>
              </a:lnSpc>
              <a:spcBef>
                <a:spcPts val="1200"/>
              </a:spcBef>
              <a:spcAft>
                <a:spcPts val="0"/>
              </a:spcAft>
              <a:buSzPts val="275"/>
              <a:buNone/>
            </a:pPr>
            <a:r>
              <a:rPr lang="en" sz="1200">
                <a:solidFill>
                  <a:srgbClr val="000000"/>
                </a:solidFill>
                <a:highlight>
                  <a:srgbClr val="FFFFFF"/>
                </a:highlight>
                <a:latin typeface="Arial"/>
                <a:ea typeface="Arial"/>
                <a:cs typeface="Arial"/>
                <a:sym typeface="Arial"/>
              </a:rPr>
              <a:t>Any other in-kind donations or subsidies</a:t>
            </a:r>
            <a:endParaRPr sz="1200">
              <a:solidFill>
                <a:srgbClr val="000000"/>
              </a:solidFill>
              <a:highlight>
                <a:srgbClr val="FFFFFF"/>
              </a:highlight>
              <a:latin typeface="Arial"/>
              <a:ea typeface="Arial"/>
              <a:cs typeface="Arial"/>
              <a:sym typeface="Arial"/>
            </a:endParaRPr>
          </a:p>
          <a:p>
            <a:pPr marL="0" marR="254000" lvl="0" indent="0" algn="l" rtl="0">
              <a:lnSpc>
                <a:spcPct val="95000"/>
              </a:lnSpc>
              <a:spcBef>
                <a:spcPts val="1200"/>
              </a:spcBef>
              <a:spcAft>
                <a:spcPts val="1200"/>
              </a:spcAft>
              <a:buSzPts val="275"/>
              <a:buNone/>
            </a:pPr>
            <a:endParaRPr sz="500">
              <a:solidFill>
                <a:srgbClr val="000000"/>
              </a:solidFill>
              <a:highlight>
                <a:srgbClr val="FFFFFF"/>
              </a:highlight>
              <a:latin typeface="Arial"/>
              <a:ea typeface="Arial"/>
              <a:cs typeface="Arial"/>
              <a:sym typeface="Arial"/>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Shape 274"/>
        <p:cNvGrpSpPr/>
        <p:nvPr/>
      </p:nvGrpSpPr>
      <p:grpSpPr>
        <a:xfrm>
          <a:off x="0" y="0"/>
          <a:ext cx="0" cy="0"/>
          <a:chOff x="0" y="0"/>
          <a:chExt cx="0" cy="0"/>
        </a:xfrm>
      </p:grpSpPr>
      <p:sp>
        <p:nvSpPr>
          <p:cNvPr id="275" name="Google Shape;275;p44"/>
          <p:cNvSpPr txBox="1">
            <a:spLocks noGrp="1"/>
          </p:cNvSpPr>
          <p:nvPr>
            <p:ph type="title"/>
          </p:nvPr>
        </p:nvSpPr>
        <p:spPr>
          <a:xfrm>
            <a:off x="729450" y="1318650"/>
            <a:ext cx="8414400" cy="5352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Plans for Operating Independently</a:t>
            </a:r>
            <a:endParaRPr/>
          </a:p>
        </p:txBody>
      </p:sp>
      <p:sp>
        <p:nvSpPr>
          <p:cNvPr id="276" name="Google Shape;276;p44"/>
          <p:cNvSpPr txBox="1">
            <a:spLocks noGrp="1"/>
          </p:cNvSpPr>
          <p:nvPr>
            <p:ph type="body" idx="1"/>
          </p:nvPr>
        </p:nvSpPr>
        <p:spPr>
          <a:xfrm>
            <a:off x="678900" y="1853850"/>
            <a:ext cx="7786200" cy="3039300"/>
          </a:xfrm>
          <a:prstGeom prst="rect">
            <a:avLst/>
          </a:prstGeom>
        </p:spPr>
        <p:txBody>
          <a:bodyPr spcFirstLastPara="1" wrap="square" lIns="91425" tIns="91425" rIns="91425" bIns="91425" anchor="t" anchorCtr="0">
            <a:noAutofit/>
          </a:bodyPr>
          <a:lstStyle/>
          <a:p>
            <a:pPr marL="0" lvl="0" indent="0" algn="l" rtl="0">
              <a:spcBef>
                <a:spcPts val="1200"/>
              </a:spcBef>
              <a:spcAft>
                <a:spcPts val="0"/>
              </a:spcAft>
              <a:buNone/>
            </a:pPr>
            <a:r>
              <a:rPr lang="en" sz="1200">
                <a:solidFill>
                  <a:srgbClr val="000000"/>
                </a:solidFill>
                <a:highlight>
                  <a:srgbClr val="FFFFFF"/>
                </a:highlight>
                <a:latin typeface="Arial"/>
                <a:ea typeface="Arial"/>
                <a:cs typeface="Arial"/>
                <a:sym typeface="Arial"/>
              </a:rPr>
              <a:t>You need to explain and support how the PFCU will continue operations </a:t>
            </a:r>
            <a:r>
              <a:rPr lang="en" sz="1200" b="1">
                <a:solidFill>
                  <a:srgbClr val="000000"/>
                </a:solidFill>
                <a:highlight>
                  <a:srgbClr val="FFFFFF"/>
                </a:highlight>
                <a:latin typeface="Arial"/>
                <a:ea typeface="Arial"/>
                <a:cs typeface="Arial"/>
                <a:sym typeface="Arial"/>
              </a:rPr>
              <a:t>after Year 2 </a:t>
            </a:r>
            <a:r>
              <a:rPr lang="en" sz="1200">
                <a:solidFill>
                  <a:srgbClr val="000000"/>
                </a:solidFill>
                <a:highlight>
                  <a:srgbClr val="FFFFFF"/>
                </a:highlight>
                <a:latin typeface="Arial"/>
                <a:ea typeface="Arial"/>
                <a:cs typeface="Arial"/>
                <a:sym typeface="Arial"/>
              </a:rPr>
              <a:t>while remaining solvent (showing positive net worth).</a:t>
            </a:r>
            <a:r>
              <a:rPr lang="en" sz="1200" u="sng" baseline="30000">
                <a:solidFill>
                  <a:schemeClr val="hlink"/>
                </a:solidFill>
                <a:highlight>
                  <a:srgbClr val="FFFFFF"/>
                </a:highlight>
                <a:latin typeface="Arial"/>
                <a:ea typeface="Arial"/>
                <a:cs typeface="Arial"/>
                <a:sym typeface="Arial"/>
                <a:hlinkClick r:id="rId3"/>
              </a:rPr>
              <a:t>1</a:t>
            </a:r>
            <a:r>
              <a:rPr lang="en" sz="1200" b="1">
                <a:solidFill>
                  <a:srgbClr val="000000"/>
                </a:solidFill>
                <a:highlight>
                  <a:srgbClr val="FFFFFF"/>
                </a:highlight>
                <a:latin typeface="Arial"/>
                <a:ea typeface="Arial"/>
                <a:cs typeface="Arial"/>
                <a:sym typeface="Arial"/>
              </a:rPr>
              <a:t> Include assumptions in this section and provide support in the form of annual pro forma financial projections (including balance sheet and income statement projections) </a:t>
            </a:r>
            <a:r>
              <a:rPr lang="en" sz="1200">
                <a:solidFill>
                  <a:srgbClr val="000000"/>
                </a:solidFill>
                <a:highlight>
                  <a:srgbClr val="FFFFFF"/>
                </a:highlight>
                <a:latin typeface="Arial"/>
                <a:ea typeface="Arial"/>
                <a:cs typeface="Arial"/>
                <a:sym typeface="Arial"/>
              </a:rPr>
              <a:t>demonstrating when the PFCU will generate positive net income absent grants or donations from outside sources. Submit pro forma financial projections that extend through the year positive net income is achieved.</a:t>
            </a:r>
            <a:endParaRPr sz="1700" b="1">
              <a:solidFill>
                <a:srgbClr val="000000"/>
              </a:solidFill>
              <a:highlight>
                <a:srgbClr val="FFFFFF"/>
              </a:highlight>
              <a:latin typeface="Arial"/>
              <a:ea typeface="Arial"/>
              <a:cs typeface="Arial"/>
              <a:sym typeface="Arial"/>
            </a:endParaRPr>
          </a:p>
          <a:p>
            <a:pPr marL="0" lvl="0" indent="0" algn="l" rtl="0">
              <a:spcBef>
                <a:spcPts val="1200"/>
              </a:spcBef>
              <a:spcAft>
                <a:spcPts val="0"/>
              </a:spcAft>
              <a:buNone/>
            </a:pPr>
            <a:r>
              <a:rPr lang="en" sz="1100" u="sng" baseline="30000">
                <a:solidFill>
                  <a:schemeClr val="hlink"/>
                </a:solidFill>
                <a:highlight>
                  <a:srgbClr val="FFFFFF"/>
                </a:highlight>
                <a:latin typeface="Arial"/>
                <a:ea typeface="Arial"/>
                <a:cs typeface="Arial"/>
                <a:sym typeface="Arial"/>
                <a:hlinkClick r:id="rId4"/>
              </a:rPr>
              <a:t>1</a:t>
            </a:r>
            <a:r>
              <a:rPr lang="en" sz="1100">
                <a:solidFill>
                  <a:srgbClr val="000000"/>
                </a:solidFill>
                <a:highlight>
                  <a:srgbClr val="FFFFFF"/>
                </a:highlight>
                <a:latin typeface="Arial"/>
                <a:ea typeface="Arial"/>
                <a:cs typeface="Arial"/>
                <a:sym typeface="Arial"/>
              </a:rPr>
              <a:t> Net worth is computed as all the credit union’s retained earnings, including undivided earnings, regular reserves, uninsured secondary capital (available for LID credit unions only), net income, and other reserves (excluding the allowance for loan and lease losses, and accumulated gains/losses on available for sale securities).</a:t>
            </a:r>
            <a:endParaRPr sz="1100">
              <a:solidFill>
                <a:srgbClr val="000000"/>
              </a:solidFill>
              <a:highlight>
                <a:srgbClr val="FFFFFF"/>
              </a:highlight>
              <a:latin typeface="Arial"/>
              <a:ea typeface="Arial"/>
              <a:cs typeface="Arial"/>
              <a:sym typeface="Arial"/>
            </a:endParaRPr>
          </a:p>
          <a:p>
            <a:pPr marL="0" lvl="0" indent="0" algn="l" rtl="0">
              <a:lnSpc>
                <a:spcPct val="95000"/>
              </a:lnSpc>
              <a:spcBef>
                <a:spcPts val="1200"/>
              </a:spcBef>
              <a:spcAft>
                <a:spcPts val="0"/>
              </a:spcAft>
              <a:buSzPts val="275"/>
              <a:buNone/>
            </a:pPr>
            <a:endParaRPr sz="1200">
              <a:solidFill>
                <a:srgbClr val="000000"/>
              </a:solidFill>
              <a:highlight>
                <a:srgbClr val="FFFFFF"/>
              </a:highlight>
              <a:latin typeface="Arial"/>
              <a:ea typeface="Arial"/>
              <a:cs typeface="Arial"/>
              <a:sym typeface="Arial"/>
            </a:endParaRPr>
          </a:p>
          <a:p>
            <a:pPr marL="0" marR="254000" lvl="0" indent="0" algn="l" rtl="0">
              <a:lnSpc>
                <a:spcPct val="95000"/>
              </a:lnSpc>
              <a:spcBef>
                <a:spcPts val="1200"/>
              </a:spcBef>
              <a:spcAft>
                <a:spcPts val="1200"/>
              </a:spcAft>
              <a:buSzPts val="275"/>
              <a:buNone/>
            </a:pPr>
            <a:endParaRPr sz="500">
              <a:solidFill>
                <a:srgbClr val="000000"/>
              </a:solidFill>
              <a:highlight>
                <a:srgbClr val="FFFFFF"/>
              </a:highlight>
              <a:latin typeface="Arial"/>
              <a:ea typeface="Arial"/>
              <a:cs typeface="Arial"/>
              <a:sym typeface="Arial"/>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Shape 280"/>
        <p:cNvGrpSpPr/>
        <p:nvPr/>
      </p:nvGrpSpPr>
      <p:grpSpPr>
        <a:xfrm>
          <a:off x="0" y="0"/>
          <a:ext cx="0" cy="0"/>
          <a:chOff x="0" y="0"/>
          <a:chExt cx="0" cy="0"/>
        </a:xfrm>
      </p:grpSpPr>
      <p:sp>
        <p:nvSpPr>
          <p:cNvPr id="281" name="Google Shape;281;p45"/>
          <p:cNvSpPr txBox="1">
            <a:spLocks noGrp="1"/>
          </p:cNvSpPr>
          <p:nvPr>
            <p:ph type="title"/>
          </p:nvPr>
        </p:nvSpPr>
        <p:spPr>
          <a:xfrm>
            <a:off x="729450" y="1318650"/>
            <a:ext cx="8414400" cy="5352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Develop a Marketing Plan</a:t>
            </a:r>
            <a:endParaRPr/>
          </a:p>
        </p:txBody>
      </p:sp>
      <p:sp>
        <p:nvSpPr>
          <p:cNvPr id="282" name="Google Shape;282;p45"/>
          <p:cNvSpPr txBox="1">
            <a:spLocks noGrp="1"/>
          </p:cNvSpPr>
          <p:nvPr>
            <p:ph type="body" idx="1"/>
          </p:nvPr>
        </p:nvSpPr>
        <p:spPr>
          <a:xfrm>
            <a:off x="678900" y="1853850"/>
            <a:ext cx="7786200" cy="3039300"/>
          </a:xfrm>
          <a:prstGeom prst="rect">
            <a:avLst/>
          </a:prstGeom>
        </p:spPr>
        <p:txBody>
          <a:bodyPr spcFirstLastPara="1" wrap="square" lIns="91425" tIns="91425" rIns="91425" bIns="91425" anchor="t" anchorCtr="0">
            <a:noAutofit/>
          </a:bodyPr>
          <a:lstStyle/>
          <a:p>
            <a:pPr marL="0" lvl="0" indent="0" algn="l" rtl="0">
              <a:spcBef>
                <a:spcPts val="1800"/>
              </a:spcBef>
              <a:spcAft>
                <a:spcPts val="0"/>
              </a:spcAft>
              <a:buNone/>
            </a:pPr>
            <a:r>
              <a:rPr lang="en" sz="1700" b="1">
                <a:solidFill>
                  <a:srgbClr val="000000"/>
                </a:solidFill>
                <a:highlight>
                  <a:srgbClr val="FFFFFF"/>
                </a:highlight>
                <a:latin typeface="Arial"/>
                <a:ea typeface="Arial"/>
                <a:cs typeface="Arial"/>
                <a:sym typeface="Arial"/>
              </a:rPr>
              <a:t>Documentation Required for the Marketing Plan</a:t>
            </a:r>
            <a:endParaRPr sz="1700" b="1">
              <a:solidFill>
                <a:srgbClr val="000000"/>
              </a:solidFill>
              <a:highlight>
                <a:srgbClr val="FFFFFF"/>
              </a:highlight>
              <a:latin typeface="Arial"/>
              <a:ea typeface="Arial"/>
              <a:cs typeface="Arial"/>
              <a:sym typeface="Arial"/>
            </a:endParaRPr>
          </a:p>
          <a:p>
            <a:pPr marL="0" lvl="0" indent="0" algn="l" rtl="0">
              <a:spcBef>
                <a:spcPts val="1800"/>
              </a:spcBef>
              <a:spcAft>
                <a:spcPts val="0"/>
              </a:spcAft>
              <a:buNone/>
            </a:pPr>
            <a:r>
              <a:rPr lang="en" sz="1200">
                <a:solidFill>
                  <a:srgbClr val="000000"/>
                </a:solidFill>
                <a:highlight>
                  <a:srgbClr val="FFFFFF"/>
                </a:highlight>
                <a:latin typeface="Arial"/>
                <a:ea typeface="Arial"/>
                <a:cs typeface="Arial"/>
                <a:sym typeface="Arial"/>
              </a:rPr>
              <a:t>Discuss what activities and events are planned within the PFCU’s service area and/or groups to promote the new federal credit union’s services and products. For example, participation in local Chamber of Commerce events, such as a vendor fair or annual food drive.</a:t>
            </a:r>
            <a:endParaRPr sz="1700" b="1">
              <a:solidFill>
                <a:srgbClr val="000000"/>
              </a:solidFill>
              <a:highlight>
                <a:srgbClr val="FFFFFF"/>
              </a:highlight>
              <a:latin typeface="Arial"/>
              <a:ea typeface="Arial"/>
              <a:cs typeface="Arial"/>
              <a:sym typeface="Arial"/>
            </a:endParaRPr>
          </a:p>
          <a:p>
            <a:pPr marL="457200" lvl="0" indent="-304800" algn="l" rtl="0">
              <a:spcBef>
                <a:spcPts val="1200"/>
              </a:spcBef>
              <a:spcAft>
                <a:spcPts val="0"/>
              </a:spcAft>
              <a:buClr>
                <a:srgbClr val="000000"/>
              </a:buClr>
              <a:buSzPts val="1200"/>
              <a:buFont typeface="Arial"/>
              <a:buChar char="●"/>
            </a:pPr>
            <a:r>
              <a:rPr lang="en" sz="1200">
                <a:solidFill>
                  <a:srgbClr val="000000"/>
                </a:solidFill>
                <a:highlight>
                  <a:srgbClr val="FFFFFF"/>
                </a:highlight>
                <a:latin typeface="Arial"/>
                <a:ea typeface="Arial"/>
                <a:cs typeface="Arial"/>
                <a:sym typeface="Arial"/>
              </a:rPr>
              <a:t>As part of the business plan, submit a written marketing plan including costs associated with each marketing initiative as detailed in this section.</a:t>
            </a:r>
            <a:endParaRPr sz="1200">
              <a:solidFill>
                <a:srgbClr val="000000"/>
              </a:solidFill>
              <a:highlight>
                <a:srgbClr val="FFFFFF"/>
              </a:highlight>
              <a:latin typeface="Arial"/>
              <a:ea typeface="Arial"/>
              <a:cs typeface="Arial"/>
              <a:sym typeface="Arial"/>
            </a:endParaRPr>
          </a:p>
          <a:p>
            <a:pPr marL="0" lvl="0" indent="0" algn="l" rtl="0">
              <a:spcBef>
                <a:spcPts val="1200"/>
              </a:spcBef>
              <a:spcAft>
                <a:spcPts val="0"/>
              </a:spcAft>
              <a:buNone/>
            </a:pPr>
            <a:r>
              <a:rPr lang="en" sz="1200">
                <a:solidFill>
                  <a:srgbClr val="000000"/>
                </a:solidFill>
                <a:highlight>
                  <a:srgbClr val="FFFFFF"/>
                </a:highlight>
                <a:latin typeface="Arial"/>
                <a:ea typeface="Arial"/>
                <a:cs typeface="Arial"/>
                <a:sym typeface="Arial"/>
              </a:rPr>
              <a:t>They actually provide a template example of a marketing calendar - it’s horrible. </a:t>
            </a:r>
            <a:endParaRPr sz="1200">
              <a:solidFill>
                <a:srgbClr val="000000"/>
              </a:solidFill>
              <a:highlight>
                <a:srgbClr val="FFFFFF"/>
              </a:highlight>
              <a:latin typeface="Arial"/>
              <a:ea typeface="Arial"/>
              <a:cs typeface="Arial"/>
              <a:sym typeface="Arial"/>
            </a:endParaRPr>
          </a:p>
          <a:p>
            <a:pPr marL="0" lvl="0" indent="0" algn="l" rtl="0">
              <a:spcBef>
                <a:spcPts val="1200"/>
              </a:spcBef>
              <a:spcAft>
                <a:spcPts val="0"/>
              </a:spcAft>
              <a:buNone/>
            </a:pPr>
            <a:endParaRPr sz="1200">
              <a:solidFill>
                <a:srgbClr val="000000"/>
              </a:solidFill>
              <a:highlight>
                <a:srgbClr val="FFFFFF"/>
              </a:highlight>
              <a:latin typeface="Arial"/>
              <a:ea typeface="Arial"/>
              <a:cs typeface="Arial"/>
              <a:sym typeface="Arial"/>
            </a:endParaRPr>
          </a:p>
          <a:p>
            <a:pPr marL="0" lvl="0" indent="0" algn="l" rtl="0">
              <a:lnSpc>
                <a:spcPct val="95000"/>
              </a:lnSpc>
              <a:spcBef>
                <a:spcPts val="1200"/>
              </a:spcBef>
              <a:spcAft>
                <a:spcPts val="0"/>
              </a:spcAft>
              <a:buSzPts val="275"/>
              <a:buNone/>
            </a:pPr>
            <a:endParaRPr sz="1200">
              <a:solidFill>
                <a:srgbClr val="000000"/>
              </a:solidFill>
              <a:highlight>
                <a:srgbClr val="FFFFFF"/>
              </a:highlight>
              <a:latin typeface="Arial"/>
              <a:ea typeface="Arial"/>
              <a:cs typeface="Arial"/>
              <a:sym typeface="Arial"/>
            </a:endParaRPr>
          </a:p>
          <a:p>
            <a:pPr marL="0" marR="254000" lvl="0" indent="0" algn="l" rtl="0">
              <a:lnSpc>
                <a:spcPct val="95000"/>
              </a:lnSpc>
              <a:spcBef>
                <a:spcPts val="1200"/>
              </a:spcBef>
              <a:spcAft>
                <a:spcPts val="1200"/>
              </a:spcAft>
              <a:buSzPts val="275"/>
              <a:buNone/>
            </a:pPr>
            <a:endParaRPr sz="500">
              <a:solidFill>
                <a:srgbClr val="000000"/>
              </a:solidFill>
              <a:highlight>
                <a:srgbClr val="FFFFFF"/>
              </a:highlight>
              <a:latin typeface="Arial"/>
              <a:ea typeface="Arial"/>
              <a:cs typeface="Arial"/>
              <a:sym typeface="Arial"/>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Shape 286"/>
        <p:cNvGrpSpPr/>
        <p:nvPr/>
      </p:nvGrpSpPr>
      <p:grpSpPr>
        <a:xfrm>
          <a:off x="0" y="0"/>
          <a:ext cx="0" cy="0"/>
          <a:chOff x="0" y="0"/>
          <a:chExt cx="0" cy="0"/>
        </a:xfrm>
      </p:grpSpPr>
      <p:sp>
        <p:nvSpPr>
          <p:cNvPr id="287" name="Google Shape;287;p46"/>
          <p:cNvSpPr txBox="1">
            <a:spLocks noGrp="1"/>
          </p:cNvSpPr>
          <p:nvPr>
            <p:ph type="title"/>
          </p:nvPr>
        </p:nvSpPr>
        <p:spPr>
          <a:xfrm>
            <a:off x="729450" y="1318650"/>
            <a:ext cx="8414400" cy="5352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Create Pro Forma Financial Statement Projections and Assumptions</a:t>
            </a:r>
            <a:endParaRPr/>
          </a:p>
        </p:txBody>
      </p:sp>
      <p:sp>
        <p:nvSpPr>
          <p:cNvPr id="288" name="Google Shape;288;p46"/>
          <p:cNvSpPr txBox="1">
            <a:spLocks noGrp="1"/>
          </p:cNvSpPr>
          <p:nvPr>
            <p:ph type="body" idx="1"/>
          </p:nvPr>
        </p:nvSpPr>
        <p:spPr>
          <a:xfrm>
            <a:off x="678900" y="2234850"/>
            <a:ext cx="7786200" cy="3039300"/>
          </a:xfrm>
          <a:prstGeom prst="rect">
            <a:avLst/>
          </a:prstGeom>
        </p:spPr>
        <p:txBody>
          <a:bodyPr spcFirstLastPara="1" wrap="square" lIns="91425" tIns="91425" rIns="91425" bIns="91425" anchor="t" anchorCtr="0">
            <a:noAutofit/>
          </a:bodyPr>
          <a:lstStyle/>
          <a:p>
            <a:pPr marL="0" lvl="0" indent="0" algn="l" rtl="0">
              <a:spcBef>
                <a:spcPts val="1800"/>
              </a:spcBef>
              <a:spcAft>
                <a:spcPts val="0"/>
              </a:spcAft>
              <a:buNone/>
            </a:pPr>
            <a:r>
              <a:rPr lang="en" sz="1200">
                <a:solidFill>
                  <a:srgbClr val="000000"/>
                </a:solidFill>
                <a:highlight>
                  <a:srgbClr val="FFFFFF"/>
                </a:highlight>
                <a:latin typeface="Arial"/>
                <a:ea typeface="Arial"/>
                <a:cs typeface="Arial"/>
                <a:sym typeface="Arial"/>
              </a:rPr>
              <a:t>NCUA  provides an </a:t>
            </a:r>
            <a:r>
              <a:rPr lang="en" sz="1200" u="sng">
                <a:solidFill>
                  <a:schemeClr val="hlink"/>
                </a:solidFill>
                <a:highlight>
                  <a:srgbClr val="FFFFFF"/>
                </a:highlight>
                <a:latin typeface="Arial"/>
                <a:ea typeface="Arial"/>
                <a:cs typeface="Arial"/>
                <a:sym typeface="Arial"/>
                <a:hlinkClick r:id="rId3"/>
              </a:rPr>
              <a:t>example</a:t>
            </a:r>
            <a:r>
              <a:rPr lang="en" sz="1200">
                <a:solidFill>
                  <a:srgbClr val="000000"/>
                </a:solidFill>
                <a:highlight>
                  <a:srgbClr val="FFFFFF"/>
                </a:highlight>
                <a:latin typeface="Arial"/>
                <a:ea typeface="Arial"/>
                <a:cs typeface="Arial"/>
                <a:sym typeface="Arial"/>
              </a:rPr>
              <a:t> of detailed pro forma financial statement projections. </a:t>
            </a:r>
            <a:endParaRPr sz="1700" b="1">
              <a:solidFill>
                <a:srgbClr val="000000"/>
              </a:solidFill>
              <a:highlight>
                <a:srgbClr val="FFFFFF"/>
              </a:highlight>
              <a:latin typeface="Arial"/>
              <a:ea typeface="Arial"/>
              <a:cs typeface="Arial"/>
              <a:sym typeface="Arial"/>
            </a:endParaRPr>
          </a:p>
          <a:p>
            <a:pPr marL="0" lvl="0" indent="0" algn="l" rtl="0">
              <a:spcBef>
                <a:spcPts val="1200"/>
              </a:spcBef>
              <a:spcAft>
                <a:spcPts val="0"/>
              </a:spcAft>
              <a:buNone/>
            </a:pPr>
            <a:r>
              <a:rPr lang="en" sz="1200">
                <a:solidFill>
                  <a:srgbClr val="000000"/>
                </a:solidFill>
                <a:highlight>
                  <a:srgbClr val="FFFFFF"/>
                </a:highlight>
                <a:latin typeface="Arial"/>
                <a:ea typeface="Arial"/>
                <a:cs typeface="Arial"/>
                <a:sym typeface="Arial"/>
              </a:rPr>
              <a:t>Before finalizing the pro forma financial statement projections and assumptions, the PFCU should confirm with NCUA that the review of the membership survey was found to be adequately completed (represents a statistically valid random sample or targeted random sample, the results are tallied, and a written analysis developed).</a:t>
            </a:r>
            <a:endParaRPr sz="1200">
              <a:solidFill>
                <a:srgbClr val="000000"/>
              </a:solidFill>
              <a:highlight>
                <a:srgbClr val="FFFFFF"/>
              </a:highlight>
              <a:latin typeface="Arial"/>
              <a:ea typeface="Arial"/>
              <a:cs typeface="Arial"/>
              <a:sym typeface="Arial"/>
            </a:endParaRPr>
          </a:p>
          <a:p>
            <a:pPr marL="0" lvl="0" indent="0" algn="l" rtl="0">
              <a:spcBef>
                <a:spcPts val="1200"/>
              </a:spcBef>
              <a:spcAft>
                <a:spcPts val="0"/>
              </a:spcAft>
              <a:buNone/>
            </a:pPr>
            <a:r>
              <a:rPr lang="en" sz="1200" b="1">
                <a:solidFill>
                  <a:srgbClr val="000000"/>
                </a:solidFill>
                <a:highlight>
                  <a:srgbClr val="FFFFFF"/>
                </a:highlight>
                <a:latin typeface="Arial"/>
                <a:ea typeface="Arial"/>
                <a:cs typeface="Arial"/>
                <a:sym typeface="Arial"/>
              </a:rPr>
              <a:t>Once the results from the membership survey are tallied, analyzed, and conclusions reached, you will use the results to develop assumptions for membership, loans, shares, usage of products and services, etc. and projections for the PFCU’s pro forma financial statements.</a:t>
            </a:r>
            <a:endParaRPr sz="1200" b="1">
              <a:solidFill>
                <a:srgbClr val="000000"/>
              </a:solidFill>
              <a:highlight>
                <a:srgbClr val="FFFFFF"/>
              </a:highlight>
              <a:latin typeface="Arial"/>
              <a:ea typeface="Arial"/>
              <a:cs typeface="Arial"/>
              <a:sym typeface="Arial"/>
            </a:endParaRPr>
          </a:p>
          <a:p>
            <a:pPr marL="0" lvl="0" indent="0" algn="l" rtl="0">
              <a:spcBef>
                <a:spcPts val="1200"/>
              </a:spcBef>
              <a:spcAft>
                <a:spcPts val="0"/>
              </a:spcAft>
              <a:buNone/>
            </a:pPr>
            <a:endParaRPr sz="1200">
              <a:solidFill>
                <a:srgbClr val="000000"/>
              </a:solidFill>
              <a:highlight>
                <a:srgbClr val="FFFFFF"/>
              </a:highlight>
              <a:latin typeface="Arial"/>
              <a:ea typeface="Arial"/>
              <a:cs typeface="Arial"/>
              <a:sym typeface="Arial"/>
            </a:endParaRPr>
          </a:p>
          <a:p>
            <a:pPr marL="0" lvl="0" indent="0" algn="l" rtl="0">
              <a:spcBef>
                <a:spcPts val="1200"/>
              </a:spcBef>
              <a:spcAft>
                <a:spcPts val="0"/>
              </a:spcAft>
              <a:buNone/>
            </a:pPr>
            <a:endParaRPr sz="1200">
              <a:solidFill>
                <a:srgbClr val="000000"/>
              </a:solidFill>
              <a:highlight>
                <a:srgbClr val="FFFFFF"/>
              </a:highlight>
              <a:latin typeface="Arial"/>
              <a:ea typeface="Arial"/>
              <a:cs typeface="Arial"/>
              <a:sym typeface="Arial"/>
            </a:endParaRPr>
          </a:p>
          <a:p>
            <a:pPr marL="0" lvl="0" indent="0" algn="l" rtl="0">
              <a:lnSpc>
                <a:spcPct val="95000"/>
              </a:lnSpc>
              <a:spcBef>
                <a:spcPts val="1200"/>
              </a:spcBef>
              <a:spcAft>
                <a:spcPts val="0"/>
              </a:spcAft>
              <a:buSzPts val="275"/>
              <a:buNone/>
            </a:pPr>
            <a:endParaRPr sz="1200">
              <a:solidFill>
                <a:srgbClr val="000000"/>
              </a:solidFill>
              <a:highlight>
                <a:srgbClr val="FFFFFF"/>
              </a:highlight>
              <a:latin typeface="Arial"/>
              <a:ea typeface="Arial"/>
              <a:cs typeface="Arial"/>
              <a:sym typeface="Arial"/>
            </a:endParaRPr>
          </a:p>
          <a:p>
            <a:pPr marL="0" marR="254000" lvl="0" indent="0" algn="l" rtl="0">
              <a:lnSpc>
                <a:spcPct val="95000"/>
              </a:lnSpc>
              <a:spcBef>
                <a:spcPts val="1200"/>
              </a:spcBef>
              <a:spcAft>
                <a:spcPts val="1200"/>
              </a:spcAft>
              <a:buSzPts val="275"/>
              <a:buNone/>
            </a:pPr>
            <a:endParaRPr sz="500">
              <a:solidFill>
                <a:srgbClr val="000000"/>
              </a:solidFill>
              <a:highlight>
                <a:srgbClr val="FFFFFF"/>
              </a:highlight>
              <a:latin typeface="Arial"/>
              <a:ea typeface="Arial"/>
              <a:cs typeface="Arial"/>
              <a:sym typeface="Arial"/>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Shape 292"/>
        <p:cNvGrpSpPr/>
        <p:nvPr/>
      </p:nvGrpSpPr>
      <p:grpSpPr>
        <a:xfrm>
          <a:off x="0" y="0"/>
          <a:ext cx="0" cy="0"/>
          <a:chOff x="0" y="0"/>
          <a:chExt cx="0" cy="0"/>
        </a:xfrm>
      </p:grpSpPr>
      <p:sp>
        <p:nvSpPr>
          <p:cNvPr id="293" name="Google Shape;293;p47"/>
          <p:cNvSpPr txBox="1">
            <a:spLocks noGrp="1"/>
          </p:cNvSpPr>
          <p:nvPr>
            <p:ph type="ctrTitle"/>
          </p:nvPr>
        </p:nvSpPr>
        <p:spPr>
          <a:xfrm>
            <a:off x="729450" y="1322450"/>
            <a:ext cx="7688100" cy="16647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en"/>
              <a:t>Activity 3 - Adopt Proposed Bylaws</a:t>
            </a:r>
            <a:endParaRPr/>
          </a:p>
        </p:txBody>
      </p:sp>
      <p:sp>
        <p:nvSpPr>
          <p:cNvPr id="294" name="Google Shape;294;p47"/>
          <p:cNvSpPr txBox="1">
            <a:spLocks noGrp="1"/>
          </p:cNvSpPr>
          <p:nvPr>
            <p:ph type="subTitle" idx="1"/>
          </p:nvPr>
        </p:nvSpPr>
        <p:spPr>
          <a:xfrm>
            <a:off x="729627" y="3172900"/>
            <a:ext cx="7688100" cy="5412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en"/>
              <a:t>Operation Cigar Box</a:t>
            </a:r>
            <a:endParaRP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Shape 298"/>
        <p:cNvGrpSpPr/>
        <p:nvPr/>
      </p:nvGrpSpPr>
      <p:grpSpPr>
        <a:xfrm>
          <a:off x="0" y="0"/>
          <a:ext cx="0" cy="0"/>
          <a:chOff x="0" y="0"/>
          <a:chExt cx="0" cy="0"/>
        </a:xfrm>
      </p:grpSpPr>
      <p:sp>
        <p:nvSpPr>
          <p:cNvPr id="299" name="Google Shape;299;p48"/>
          <p:cNvSpPr txBox="1">
            <a:spLocks noGrp="1"/>
          </p:cNvSpPr>
          <p:nvPr>
            <p:ph type="title"/>
          </p:nvPr>
        </p:nvSpPr>
        <p:spPr>
          <a:xfrm>
            <a:off x="729450" y="1318650"/>
            <a:ext cx="8414400" cy="5352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NCUA Provides the Bylaws</a:t>
            </a:r>
            <a:endParaRPr/>
          </a:p>
        </p:txBody>
      </p:sp>
      <p:sp>
        <p:nvSpPr>
          <p:cNvPr id="300" name="Google Shape;300;p48"/>
          <p:cNvSpPr txBox="1">
            <a:spLocks noGrp="1"/>
          </p:cNvSpPr>
          <p:nvPr>
            <p:ph type="body" idx="1"/>
          </p:nvPr>
        </p:nvSpPr>
        <p:spPr>
          <a:xfrm>
            <a:off x="678900" y="2025300"/>
            <a:ext cx="7786200" cy="3039300"/>
          </a:xfrm>
          <a:prstGeom prst="rect">
            <a:avLst/>
          </a:prstGeom>
        </p:spPr>
        <p:txBody>
          <a:bodyPr spcFirstLastPara="1" wrap="square" lIns="91425" tIns="91425" rIns="91425" bIns="91425" anchor="t" anchorCtr="0">
            <a:noAutofit/>
          </a:bodyPr>
          <a:lstStyle/>
          <a:p>
            <a:pPr marL="0" lvl="0" indent="0" algn="l" rtl="0">
              <a:spcBef>
                <a:spcPts val="1800"/>
              </a:spcBef>
              <a:spcAft>
                <a:spcPts val="0"/>
              </a:spcAft>
              <a:buNone/>
            </a:pPr>
            <a:r>
              <a:rPr lang="en" sz="1700" b="1">
                <a:solidFill>
                  <a:srgbClr val="000000"/>
                </a:solidFill>
                <a:highlight>
                  <a:srgbClr val="FFFFFF"/>
                </a:highlight>
                <a:latin typeface="Arial"/>
                <a:ea typeface="Arial"/>
                <a:cs typeface="Arial"/>
                <a:sym typeface="Arial"/>
              </a:rPr>
              <a:t>Establish Proposed Credit Union Bylaws</a:t>
            </a:r>
            <a:endParaRPr sz="1700" b="1">
              <a:solidFill>
                <a:srgbClr val="000000"/>
              </a:solidFill>
              <a:highlight>
                <a:srgbClr val="FFFFFF"/>
              </a:highlight>
              <a:latin typeface="Arial"/>
              <a:ea typeface="Arial"/>
              <a:cs typeface="Arial"/>
              <a:sym typeface="Arial"/>
            </a:endParaRPr>
          </a:p>
          <a:p>
            <a:pPr marL="0" lvl="0" indent="0" algn="l" rtl="0">
              <a:spcBef>
                <a:spcPts val="1200"/>
              </a:spcBef>
              <a:spcAft>
                <a:spcPts val="0"/>
              </a:spcAft>
              <a:buNone/>
            </a:pPr>
            <a:r>
              <a:rPr lang="en" sz="1200">
                <a:solidFill>
                  <a:srgbClr val="000000"/>
                </a:solidFill>
                <a:highlight>
                  <a:srgbClr val="FFFFFF"/>
                </a:highlight>
                <a:latin typeface="Arial"/>
                <a:ea typeface="Arial"/>
                <a:cs typeface="Arial"/>
                <a:sym typeface="Arial"/>
              </a:rPr>
              <a:t>Customize the NCUA’s </a:t>
            </a:r>
            <a:r>
              <a:rPr lang="en" sz="1200" u="sng">
                <a:solidFill>
                  <a:schemeClr val="hlink"/>
                </a:solidFill>
                <a:highlight>
                  <a:srgbClr val="FFFFFF"/>
                </a:highlight>
                <a:latin typeface="Arial"/>
                <a:ea typeface="Arial"/>
                <a:cs typeface="Arial"/>
                <a:sym typeface="Arial"/>
                <a:hlinkClick r:id="rId3"/>
              </a:rPr>
              <a:t>Federal Credit Union Bylaws</a:t>
            </a:r>
            <a:r>
              <a:rPr lang="en" sz="1200">
                <a:solidFill>
                  <a:srgbClr val="000000"/>
                </a:solidFill>
                <a:highlight>
                  <a:srgbClr val="FFFFFF"/>
                </a:highlight>
                <a:latin typeface="Arial"/>
                <a:ea typeface="Arial"/>
                <a:cs typeface="Arial"/>
                <a:sym typeface="Arial"/>
              </a:rPr>
              <a:t> within the parameters the NCUA Board has preapproved, to meet the needs of the PFCU. Fill in the indicated blanks and select the appropriate options available for certain articles or sections. No other changes can be made to the bylaws without prior NCUA approval.</a:t>
            </a:r>
            <a:endParaRPr sz="1200">
              <a:solidFill>
                <a:srgbClr val="000000"/>
              </a:solidFill>
              <a:highlight>
                <a:srgbClr val="FFFFFF"/>
              </a:highlight>
              <a:latin typeface="Arial"/>
              <a:ea typeface="Arial"/>
              <a:cs typeface="Arial"/>
              <a:sym typeface="Arial"/>
            </a:endParaRPr>
          </a:p>
          <a:p>
            <a:pPr marL="0" lvl="0" indent="0" algn="l" rtl="0">
              <a:spcBef>
                <a:spcPts val="1800"/>
              </a:spcBef>
              <a:spcAft>
                <a:spcPts val="0"/>
              </a:spcAft>
              <a:buNone/>
            </a:pPr>
            <a:r>
              <a:rPr lang="en" sz="1700" b="1">
                <a:solidFill>
                  <a:srgbClr val="000000"/>
                </a:solidFill>
                <a:highlight>
                  <a:srgbClr val="FFFFFF"/>
                </a:highlight>
                <a:latin typeface="Arial"/>
                <a:ea typeface="Arial"/>
                <a:cs typeface="Arial"/>
                <a:sym typeface="Arial"/>
              </a:rPr>
              <a:t>Documentation Required for Bylaws</a:t>
            </a:r>
            <a:endParaRPr sz="1700" b="1">
              <a:solidFill>
                <a:srgbClr val="000000"/>
              </a:solidFill>
              <a:highlight>
                <a:srgbClr val="FFFFFF"/>
              </a:highlight>
              <a:latin typeface="Arial"/>
              <a:ea typeface="Arial"/>
              <a:cs typeface="Arial"/>
              <a:sym typeface="Arial"/>
            </a:endParaRPr>
          </a:p>
          <a:p>
            <a:pPr marL="457200" lvl="0" indent="-304800" algn="l" rtl="0">
              <a:spcBef>
                <a:spcPts val="1200"/>
              </a:spcBef>
              <a:spcAft>
                <a:spcPts val="0"/>
              </a:spcAft>
              <a:buClr>
                <a:srgbClr val="000000"/>
              </a:buClr>
              <a:buSzPts val="1200"/>
              <a:buFont typeface="Arial"/>
              <a:buChar char="●"/>
            </a:pPr>
            <a:r>
              <a:rPr lang="en" sz="1200">
                <a:solidFill>
                  <a:srgbClr val="000000"/>
                </a:solidFill>
                <a:highlight>
                  <a:srgbClr val="FFFFFF"/>
                </a:highlight>
                <a:latin typeface="Arial"/>
                <a:ea typeface="Arial"/>
                <a:cs typeface="Arial"/>
                <a:sym typeface="Arial"/>
              </a:rPr>
              <a:t>Provide to CURE by email the adopted credit union bylaws.</a:t>
            </a:r>
            <a:endParaRPr sz="1200">
              <a:solidFill>
                <a:srgbClr val="000000"/>
              </a:solidFill>
              <a:highlight>
                <a:srgbClr val="FFFFFF"/>
              </a:highlight>
              <a:latin typeface="Arial"/>
              <a:ea typeface="Arial"/>
              <a:cs typeface="Arial"/>
              <a:sym typeface="Arial"/>
            </a:endParaRPr>
          </a:p>
          <a:p>
            <a:pPr marL="0" lvl="0" indent="0" algn="l" rtl="0">
              <a:spcBef>
                <a:spcPts val="1200"/>
              </a:spcBef>
              <a:spcAft>
                <a:spcPts val="0"/>
              </a:spcAft>
              <a:buNone/>
            </a:pPr>
            <a:endParaRPr sz="1200">
              <a:solidFill>
                <a:srgbClr val="000000"/>
              </a:solidFill>
              <a:highlight>
                <a:srgbClr val="FFFFFF"/>
              </a:highlight>
              <a:latin typeface="Arial"/>
              <a:ea typeface="Arial"/>
              <a:cs typeface="Arial"/>
              <a:sym typeface="Arial"/>
            </a:endParaRPr>
          </a:p>
          <a:p>
            <a:pPr marL="0" lvl="0" indent="0" algn="l" rtl="0">
              <a:spcBef>
                <a:spcPts val="1200"/>
              </a:spcBef>
              <a:spcAft>
                <a:spcPts val="0"/>
              </a:spcAft>
              <a:buNone/>
            </a:pPr>
            <a:endParaRPr sz="1200">
              <a:solidFill>
                <a:srgbClr val="000000"/>
              </a:solidFill>
              <a:highlight>
                <a:srgbClr val="FFFFFF"/>
              </a:highlight>
              <a:latin typeface="Arial"/>
              <a:ea typeface="Arial"/>
              <a:cs typeface="Arial"/>
              <a:sym typeface="Arial"/>
            </a:endParaRPr>
          </a:p>
          <a:p>
            <a:pPr marL="0" lvl="0" indent="0" algn="l" rtl="0">
              <a:spcBef>
                <a:spcPts val="1200"/>
              </a:spcBef>
              <a:spcAft>
                <a:spcPts val="0"/>
              </a:spcAft>
              <a:buNone/>
            </a:pPr>
            <a:endParaRPr sz="1200">
              <a:solidFill>
                <a:srgbClr val="000000"/>
              </a:solidFill>
              <a:highlight>
                <a:srgbClr val="FFFFFF"/>
              </a:highlight>
              <a:latin typeface="Arial"/>
              <a:ea typeface="Arial"/>
              <a:cs typeface="Arial"/>
              <a:sym typeface="Arial"/>
            </a:endParaRPr>
          </a:p>
          <a:p>
            <a:pPr marL="0" lvl="0" indent="0" algn="l" rtl="0">
              <a:lnSpc>
                <a:spcPct val="95000"/>
              </a:lnSpc>
              <a:spcBef>
                <a:spcPts val="1200"/>
              </a:spcBef>
              <a:spcAft>
                <a:spcPts val="0"/>
              </a:spcAft>
              <a:buSzPts val="275"/>
              <a:buNone/>
            </a:pPr>
            <a:endParaRPr sz="1200">
              <a:solidFill>
                <a:srgbClr val="000000"/>
              </a:solidFill>
              <a:highlight>
                <a:srgbClr val="FFFFFF"/>
              </a:highlight>
              <a:latin typeface="Arial"/>
              <a:ea typeface="Arial"/>
              <a:cs typeface="Arial"/>
              <a:sym typeface="Arial"/>
            </a:endParaRPr>
          </a:p>
          <a:p>
            <a:pPr marL="0" marR="254000" lvl="0" indent="0" algn="l" rtl="0">
              <a:lnSpc>
                <a:spcPct val="95000"/>
              </a:lnSpc>
              <a:spcBef>
                <a:spcPts val="1200"/>
              </a:spcBef>
              <a:spcAft>
                <a:spcPts val="1200"/>
              </a:spcAft>
              <a:buSzPts val="275"/>
              <a:buNone/>
            </a:pPr>
            <a:endParaRPr sz="500">
              <a:solidFill>
                <a:srgbClr val="000000"/>
              </a:solidFill>
              <a:highlight>
                <a:srgbClr val="FFFFFF"/>
              </a:highlight>
              <a:latin typeface="Arial"/>
              <a:ea typeface="Arial"/>
              <a:cs typeface="Arial"/>
              <a:sym typeface="Arial"/>
            </a:endParaRP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Shape 304"/>
        <p:cNvGrpSpPr/>
        <p:nvPr/>
      </p:nvGrpSpPr>
      <p:grpSpPr>
        <a:xfrm>
          <a:off x="0" y="0"/>
          <a:ext cx="0" cy="0"/>
          <a:chOff x="0" y="0"/>
          <a:chExt cx="0" cy="0"/>
        </a:xfrm>
      </p:grpSpPr>
      <p:sp>
        <p:nvSpPr>
          <p:cNvPr id="305" name="Google Shape;305;p49"/>
          <p:cNvSpPr txBox="1">
            <a:spLocks noGrp="1"/>
          </p:cNvSpPr>
          <p:nvPr>
            <p:ph type="ctrTitle"/>
          </p:nvPr>
        </p:nvSpPr>
        <p:spPr>
          <a:xfrm>
            <a:off x="729450" y="1322450"/>
            <a:ext cx="7688100" cy="16647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en"/>
              <a:t>Activity 4 - Draft Proposed Policies</a:t>
            </a:r>
            <a:endParaRPr/>
          </a:p>
        </p:txBody>
      </p:sp>
      <p:sp>
        <p:nvSpPr>
          <p:cNvPr id="306" name="Google Shape;306;p49"/>
          <p:cNvSpPr txBox="1">
            <a:spLocks noGrp="1"/>
          </p:cNvSpPr>
          <p:nvPr>
            <p:ph type="subTitle" idx="1"/>
          </p:nvPr>
        </p:nvSpPr>
        <p:spPr>
          <a:xfrm>
            <a:off x="729627" y="3172900"/>
            <a:ext cx="7688100" cy="5412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en"/>
              <a:t>Operation Cigar Box</a:t>
            </a:r>
            <a:endParaRP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Shape 310"/>
        <p:cNvGrpSpPr/>
        <p:nvPr/>
      </p:nvGrpSpPr>
      <p:grpSpPr>
        <a:xfrm>
          <a:off x="0" y="0"/>
          <a:ext cx="0" cy="0"/>
          <a:chOff x="0" y="0"/>
          <a:chExt cx="0" cy="0"/>
        </a:xfrm>
      </p:grpSpPr>
      <p:sp>
        <p:nvSpPr>
          <p:cNvPr id="311" name="Google Shape;311;p50"/>
          <p:cNvSpPr txBox="1">
            <a:spLocks noGrp="1"/>
          </p:cNvSpPr>
          <p:nvPr>
            <p:ph type="title"/>
          </p:nvPr>
        </p:nvSpPr>
        <p:spPr>
          <a:xfrm>
            <a:off x="729450" y="1318650"/>
            <a:ext cx="8414400" cy="5352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LeagueInfoSight has given us free access to CU Policy Pro</a:t>
            </a:r>
            <a:endParaRPr/>
          </a:p>
        </p:txBody>
      </p:sp>
      <p:sp>
        <p:nvSpPr>
          <p:cNvPr id="312" name="Google Shape;312;p50"/>
          <p:cNvSpPr txBox="1">
            <a:spLocks noGrp="1"/>
          </p:cNvSpPr>
          <p:nvPr>
            <p:ph type="body" idx="1"/>
          </p:nvPr>
        </p:nvSpPr>
        <p:spPr>
          <a:xfrm>
            <a:off x="678900" y="2104200"/>
            <a:ext cx="7786200" cy="3039300"/>
          </a:xfrm>
          <a:prstGeom prst="rect">
            <a:avLst/>
          </a:prstGeom>
        </p:spPr>
        <p:txBody>
          <a:bodyPr spcFirstLastPara="1" wrap="square" lIns="91425" tIns="91425" rIns="91425" bIns="91425" anchor="t" anchorCtr="0">
            <a:noAutofit/>
          </a:bodyPr>
          <a:lstStyle/>
          <a:p>
            <a:pPr marL="0" lvl="0" indent="0" algn="l" rtl="0">
              <a:lnSpc>
                <a:spcPct val="120000"/>
              </a:lnSpc>
              <a:spcBef>
                <a:spcPts val="800"/>
              </a:spcBef>
              <a:spcAft>
                <a:spcPts val="0"/>
              </a:spcAft>
              <a:buNone/>
            </a:pPr>
            <a:r>
              <a:rPr lang="en" sz="1350" b="1">
                <a:solidFill>
                  <a:srgbClr val="333333"/>
                </a:solidFill>
                <a:highlight>
                  <a:srgbClr val="FFFFFF"/>
                </a:highlight>
                <a:latin typeface="Arial"/>
                <a:ea typeface="Arial"/>
                <a:cs typeface="Arial"/>
                <a:sym typeface="Arial"/>
              </a:rPr>
              <a:t>Free access to policies and procedures from CU PolicyPro®</a:t>
            </a:r>
            <a:endParaRPr sz="1350" b="1">
              <a:solidFill>
                <a:srgbClr val="333333"/>
              </a:solidFill>
              <a:highlight>
                <a:srgbClr val="FFFFFF"/>
              </a:highlight>
              <a:latin typeface="Arial"/>
              <a:ea typeface="Arial"/>
              <a:cs typeface="Arial"/>
              <a:sym typeface="Arial"/>
            </a:endParaRPr>
          </a:p>
          <a:p>
            <a:pPr marL="0" lvl="0" indent="0" algn="l" rtl="0">
              <a:spcBef>
                <a:spcPts val="800"/>
              </a:spcBef>
              <a:spcAft>
                <a:spcPts val="0"/>
              </a:spcAft>
              <a:buNone/>
            </a:pPr>
            <a:r>
              <a:rPr lang="en" sz="1150">
                <a:solidFill>
                  <a:srgbClr val="555555"/>
                </a:solidFill>
                <a:highlight>
                  <a:srgbClr val="FFFFFF"/>
                </a:highlight>
                <a:latin typeface="Arial"/>
                <a:ea typeface="Arial"/>
                <a:cs typeface="Arial"/>
                <a:sym typeface="Arial"/>
              </a:rPr>
              <a:t>CU PolicyPro® is an online system with more than 230 detailed model policies and procedures to help credit unions manage today’s ongoing compliance and operational challenges.</a:t>
            </a:r>
            <a:endParaRPr sz="1150">
              <a:solidFill>
                <a:srgbClr val="555555"/>
              </a:solidFill>
              <a:highlight>
                <a:srgbClr val="FFFFFF"/>
              </a:highlight>
              <a:latin typeface="Arial"/>
              <a:ea typeface="Arial"/>
              <a:cs typeface="Arial"/>
              <a:sym typeface="Arial"/>
            </a:endParaRPr>
          </a:p>
          <a:p>
            <a:pPr marL="0" lvl="0" indent="0" algn="l" rtl="0">
              <a:spcBef>
                <a:spcPts val="0"/>
              </a:spcBef>
              <a:spcAft>
                <a:spcPts val="0"/>
              </a:spcAft>
              <a:buNone/>
            </a:pPr>
            <a:endParaRPr sz="1150">
              <a:solidFill>
                <a:srgbClr val="555555"/>
              </a:solidFill>
              <a:highlight>
                <a:srgbClr val="FFFFFF"/>
              </a:highlight>
              <a:latin typeface="Arial"/>
              <a:ea typeface="Arial"/>
              <a:cs typeface="Arial"/>
              <a:sym typeface="Arial"/>
            </a:endParaRPr>
          </a:p>
          <a:p>
            <a:pPr marL="0" lvl="0" indent="0" algn="l" rtl="0">
              <a:spcBef>
                <a:spcPts val="0"/>
              </a:spcBef>
              <a:spcAft>
                <a:spcPts val="0"/>
              </a:spcAft>
              <a:buNone/>
            </a:pPr>
            <a:r>
              <a:rPr lang="en" sz="1150">
                <a:solidFill>
                  <a:srgbClr val="555555"/>
                </a:solidFill>
                <a:highlight>
                  <a:srgbClr val="FFFFFF"/>
                </a:highlight>
                <a:latin typeface="Arial"/>
                <a:ea typeface="Arial"/>
                <a:cs typeface="Arial"/>
                <a:sym typeface="Arial"/>
              </a:rPr>
              <a:t>In addition to the model content, CU PolicyPro includes a comprehensive policy management system! The system includes a beautiful, modern, and easy-to-navigate design to help all users easily find, view, and print both model policies and the credit union’s own customized policies. System administrators and policy editors have a whole toolbox to create, maintain and distribute policies, assign and track policy updates and reviews, upload and share additional documents, view and confirm relevant model policy updates, and manage user access to the policy level.</a:t>
            </a:r>
            <a:endParaRPr sz="1150">
              <a:solidFill>
                <a:srgbClr val="555555"/>
              </a:solidFill>
              <a:highlight>
                <a:srgbClr val="FFFFFF"/>
              </a:highlight>
              <a:latin typeface="Arial"/>
              <a:ea typeface="Arial"/>
              <a:cs typeface="Arial"/>
              <a:sym typeface="Arial"/>
            </a:endParaRPr>
          </a:p>
          <a:p>
            <a:pPr marL="0" lvl="0" indent="0" algn="l" rtl="0">
              <a:spcBef>
                <a:spcPts val="1200"/>
              </a:spcBef>
              <a:spcAft>
                <a:spcPts val="0"/>
              </a:spcAft>
              <a:buNone/>
            </a:pPr>
            <a:endParaRPr sz="1200">
              <a:solidFill>
                <a:srgbClr val="000000"/>
              </a:solidFill>
              <a:highlight>
                <a:srgbClr val="FFFFFF"/>
              </a:highlight>
              <a:latin typeface="Arial"/>
              <a:ea typeface="Arial"/>
              <a:cs typeface="Arial"/>
              <a:sym typeface="Arial"/>
            </a:endParaRPr>
          </a:p>
          <a:p>
            <a:pPr marL="0" lvl="0" indent="0" algn="l" rtl="0">
              <a:spcBef>
                <a:spcPts val="1200"/>
              </a:spcBef>
              <a:spcAft>
                <a:spcPts val="0"/>
              </a:spcAft>
              <a:buNone/>
            </a:pPr>
            <a:endParaRPr sz="1200">
              <a:solidFill>
                <a:srgbClr val="000000"/>
              </a:solidFill>
              <a:highlight>
                <a:srgbClr val="FFFFFF"/>
              </a:highlight>
              <a:latin typeface="Arial"/>
              <a:ea typeface="Arial"/>
              <a:cs typeface="Arial"/>
              <a:sym typeface="Arial"/>
            </a:endParaRPr>
          </a:p>
          <a:p>
            <a:pPr marL="0" lvl="0" indent="0" algn="l" rtl="0">
              <a:spcBef>
                <a:spcPts val="1200"/>
              </a:spcBef>
              <a:spcAft>
                <a:spcPts val="0"/>
              </a:spcAft>
              <a:buNone/>
            </a:pPr>
            <a:endParaRPr sz="1200">
              <a:solidFill>
                <a:srgbClr val="000000"/>
              </a:solidFill>
              <a:highlight>
                <a:srgbClr val="FFFFFF"/>
              </a:highlight>
              <a:latin typeface="Arial"/>
              <a:ea typeface="Arial"/>
              <a:cs typeface="Arial"/>
              <a:sym typeface="Arial"/>
            </a:endParaRPr>
          </a:p>
          <a:p>
            <a:pPr marL="0" lvl="0" indent="0" algn="l" rtl="0">
              <a:lnSpc>
                <a:spcPct val="95000"/>
              </a:lnSpc>
              <a:spcBef>
                <a:spcPts val="1200"/>
              </a:spcBef>
              <a:spcAft>
                <a:spcPts val="0"/>
              </a:spcAft>
              <a:buSzPts val="275"/>
              <a:buNone/>
            </a:pPr>
            <a:endParaRPr sz="1200">
              <a:solidFill>
                <a:srgbClr val="000000"/>
              </a:solidFill>
              <a:highlight>
                <a:srgbClr val="FFFFFF"/>
              </a:highlight>
              <a:latin typeface="Arial"/>
              <a:ea typeface="Arial"/>
              <a:cs typeface="Arial"/>
              <a:sym typeface="Arial"/>
            </a:endParaRPr>
          </a:p>
          <a:p>
            <a:pPr marL="0" marR="254000" lvl="0" indent="0" algn="l" rtl="0">
              <a:lnSpc>
                <a:spcPct val="95000"/>
              </a:lnSpc>
              <a:spcBef>
                <a:spcPts val="1200"/>
              </a:spcBef>
              <a:spcAft>
                <a:spcPts val="1200"/>
              </a:spcAft>
              <a:buSzPts val="275"/>
              <a:buNone/>
            </a:pPr>
            <a:endParaRPr sz="500">
              <a:solidFill>
                <a:srgbClr val="000000"/>
              </a:solidFill>
              <a:highlight>
                <a:srgbClr val="FFFFFF"/>
              </a:highlight>
              <a:latin typeface="Arial"/>
              <a:ea typeface="Arial"/>
              <a:cs typeface="Arial"/>
              <a:sym typeface="Arial"/>
            </a:endParaRP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Shape 316"/>
        <p:cNvGrpSpPr/>
        <p:nvPr/>
      </p:nvGrpSpPr>
      <p:grpSpPr>
        <a:xfrm>
          <a:off x="0" y="0"/>
          <a:ext cx="0" cy="0"/>
          <a:chOff x="0" y="0"/>
          <a:chExt cx="0" cy="0"/>
        </a:xfrm>
      </p:grpSpPr>
      <p:sp>
        <p:nvSpPr>
          <p:cNvPr id="317" name="Google Shape;317;p51"/>
          <p:cNvSpPr txBox="1">
            <a:spLocks noGrp="1"/>
          </p:cNvSpPr>
          <p:nvPr>
            <p:ph type="title"/>
          </p:nvPr>
        </p:nvSpPr>
        <p:spPr>
          <a:xfrm>
            <a:off x="729450" y="1322450"/>
            <a:ext cx="7688400" cy="15186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Phase 3: Submitting the application forms for final NCUA approval</a:t>
            </a:r>
            <a:endParaRPr/>
          </a:p>
        </p:txBody>
      </p:sp>
      <p:sp>
        <p:nvSpPr>
          <p:cNvPr id="318" name="Google Shape;318;p51"/>
          <p:cNvSpPr txBox="1"/>
          <p:nvPr/>
        </p:nvSpPr>
        <p:spPr>
          <a:xfrm>
            <a:off x="5048250" y="2952750"/>
            <a:ext cx="3539400" cy="17856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sz="2600" b="1">
                <a:solidFill>
                  <a:schemeClr val="lt2"/>
                </a:solidFill>
                <a:latin typeface="Raleway"/>
                <a:ea typeface="Raleway"/>
                <a:cs typeface="Raleway"/>
                <a:sym typeface="Raleway"/>
              </a:rPr>
              <a:t>This is the final step and again, easy enough to do on their own.</a:t>
            </a:r>
            <a:endParaRPr sz="2600" b="1">
              <a:solidFill>
                <a:schemeClr val="lt2"/>
              </a:solidFill>
              <a:latin typeface="Raleway"/>
              <a:ea typeface="Raleway"/>
              <a:cs typeface="Raleway"/>
              <a:sym typeface="Raleway"/>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05"/>
        <p:cNvGrpSpPr/>
        <p:nvPr/>
      </p:nvGrpSpPr>
      <p:grpSpPr>
        <a:xfrm>
          <a:off x="0" y="0"/>
          <a:ext cx="0" cy="0"/>
          <a:chOff x="0" y="0"/>
          <a:chExt cx="0" cy="0"/>
        </a:xfrm>
      </p:grpSpPr>
      <p:sp>
        <p:nvSpPr>
          <p:cNvPr id="106" name="Google Shape;106;p16"/>
          <p:cNvSpPr txBox="1">
            <a:spLocks noGrp="1"/>
          </p:cNvSpPr>
          <p:nvPr>
            <p:ph type="title"/>
          </p:nvPr>
        </p:nvSpPr>
        <p:spPr>
          <a:xfrm>
            <a:off x="729450" y="1318650"/>
            <a:ext cx="7688700" cy="5352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Phase 2 - Preparing the Charter Application</a:t>
            </a:r>
            <a:endParaRPr/>
          </a:p>
          <a:p>
            <a:pPr marL="0" lvl="0" indent="0" algn="l" rtl="0">
              <a:spcBef>
                <a:spcPts val="0"/>
              </a:spcBef>
              <a:spcAft>
                <a:spcPts val="0"/>
              </a:spcAft>
              <a:buNone/>
            </a:pPr>
            <a:endParaRPr/>
          </a:p>
        </p:txBody>
      </p:sp>
      <p:sp>
        <p:nvSpPr>
          <p:cNvPr id="107" name="Google Shape;107;p16"/>
          <p:cNvSpPr txBox="1">
            <a:spLocks noGrp="1"/>
          </p:cNvSpPr>
          <p:nvPr>
            <p:ph type="body" idx="1"/>
          </p:nvPr>
        </p:nvSpPr>
        <p:spPr>
          <a:xfrm>
            <a:off x="729450" y="1964575"/>
            <a:ext cx="7908300" cy="2906700"/>
          </a:xfrm>
          <a:prstGeom prst="rect">
            <a:avLst/>
          </a:prstGeom>
        </p:spPr>
        <p:txBody>
          <a:bodyPr spcFirstLastPara="1" wrap="square" lIns="91425" tIns="91425" rIns="91425" bIns="91425" anchor="t" anchorCtr="0">
            <a:normAutofit lnSpcReduction="20000"/>
          </a:bodyPr>
          <a:lstStyle/>
          <a:p>
            <a:pPr marL="0" lvl="0" indent="0" algn="l" rtl="0">
              <a:spcBef>
                <a:spcPts val="0"/>
              </a:spcBef>
              <a:spcAft>
                <a:spcPts val="0"/>
              </a:spcAft>
              <a:buNone/>
            </a:pPr>
            <a:r>
              <a:rPr lang="en"/>
              <a:t>Developing and conducting a survey of your PFCU’s potential membership </a:t>
            </a:r>
            <a:endParaRPr/>
          </a:p>
          <a:p>
            <a:pPr marL="0" lvl="0" indent="0" algn="l" rtl="0">
              <a:spcBef>
                <a:spcPts val="1200"/>
              </a:spcBef>
              <a:spcAft>
                <a:spcPts val="0"/>
              </a:spcAft>
              <a:buNone/>
            </a:pPr>
            <a:r>
              <a:rPr lang="en"/>
              <a:t>Analyzing market conditions; determining start-up costs and sources of capital to cover those costs</a:t>
            </a:r>
            <a:endParaRPr/>
          </a:p>
          <a:p>
            <a:pPr marL="0" lvl="0" indent="0" algn="l" rtl="0">
              <a:spcBef>
                <a:spcPts val="1200"/>
              </a:spcBef>
              <a:spcAft>
                <a:spcPts val="0"/>
              </a:spcAft>
              <a:buNone/>
            </a:pPr>
            <a:r>
              <a:rPr lang="en" b="1">
                <a:solidFill>
                  <a:schemeClr val="dk1"/>
                </a:solidFill>
              </a:rPr>
              <a:t>Developing a business plan;</a:t>
            </a:r>
            <a:r>
              <a:rPr lang="en"/>
              <a:t> and</a:t>
            </a:r>
            <a:r>
              <a:rPr lang="en" b="1"/>
              <a:t> drafting bylaws*</a:t>
            </a:r>
            <a:r>
              <a:rPr lang="en"/>
              <a:t> and </a:t>
            </a:r>
            <a:r>
              <a:rPr lang="en" b="1"/>
              <a:t>necessary policies</a:t>
            </a:r>
            <a:r>
              <a:rPr lang="en"/>
              <a:t>** </a:t>
            </a:r>
            <a:endParaRPr/>
          </a:p>
          <a:p>
            <a:pPr marL="0" lvl="0" indent="0" algn="l" rtl="0">
              <a:spcBef>
                <a:spcPts val="1200"/>
              </a:spcBef>
              <a:spcAft>
                <a:spcPts val="0"/>
              </a:spcAft>
              <a:buNone/>
            </a:pPr>
            <a:r>
              <a:rPr lang="en" sz="1200">
                <a:solidFill>
                  <a:srgbClr val="000000"/>
                </a:solidFill>
                <a:highlight>
                  <a:srgbClr val="FFFFFF"/>
                </a:highlight>
                <a:latin typeface="Arial"/>
                <a:ea typeface="Arial"/>
                <a:cs typeface="Arial"/>
                <a:sym typeface="Arial"/>
              </a:rPr>
              <a:t>The NCUA encourages applicants to use </a:t>
            </a:r>
            <a:r>
              <a:rPr lang="en" sz="1200" u="sng">
                <a:solidFill>
                  <a:schemeClr val="hlink"/>
                </a:solidFill>
                <a:highlight>
                  <a:srgbClr val="FFFFFF"/>
                </a:highlight>
                <a:latin typeface="Arial"/>
                <a:ea typeface="Arial"/>
                <a:cs typeface="Arial"/>
                <a:sym typeface="Arial"/>
                <a:hlinkClick r:id="rId3"/>
              </a:rPr>
              <a:t>the standard bylaws</a:t>
            </a:r>
            <a:r>
              <a:rPr lang="en" sz="1200">
                <a:solidFill>
                  <a:srgbClr val="000000"/>
                </a:solidFill>
                <a:highlight>
                  <a:srgbClr val="FFFFFF"/>
                </a:highlight>
                <a:latin typeface="Arial"/>
                <a:ea typeface="Arial"/>
                <a:cs typeface="Arial"/>
                <a:sym typeface="Arial"/>
              </a:rPr>
              <a:t> approved by the NCUA Board.  Bylaw amendments outside the scope of those the Board has already approved are rare and require separate approval by NCUA in accordance with Part 701, Appendix A, of NCUA’s Regulations.</a:t>
            </a:r>
            <a:endParaRPr/>
          </a:p>
          <a:p>
            <a:pPr marL="0" lvl="0" indent="0" algn="l" rtl="0">
              <a:spcBef>
                <a:spcPts val="1200"/>
              </a:spcBef>
              <a:spcAft>
                <a:spcPts val="0"/>
              </a:spcAft>
              <a:buNone/>
            </a:pPr>
            <a:r>
              <a:rPr lang="en" u="sng">
                <a:solidFill>
                  <a:schemeClr val="hlink"/>
                </a:solidFill>
                <a:hlinkClick r:id="rId3"/>
              </a:rPr>
              <a:t>https://ncua.gov/files/bylaws/federal-credit-union-bylaws-2020.pdf</a:t>
            </a:r>
            <a:endParaRPr/>
          </a:p>
          <a:p>
            <a:pPr marL="0" lvl="0" indent="0" algn="l" rtl="0">
              <a:spcBef>
                <a:spcPts val="1200"/>
              </a:spcBef>
              <a:spcAft>
                <a:spcPts val="0"/>
              </a:spcAft>
              <a:buNone/>
            </a:pPr>
            <a:r>
              <a:rPr lang="en"/>
              <a:t>** Policies and procedures provided from an in-kind donation from PolicyPro</a:t>
            </a:r>
            <a:endParaRPr/>
          </a:p>
          <a:p>
            <a:pPr marL="0" lvl="0" indent="0" algn="l" rtl="0">
              <a:spcBef>
                <a:spcPts val="1200"/>
              </a:spcBef>
              <a:spcAft>
                <a:spcPts val="1200"/>
              </a:spcAft>
              <a:buNone/>
            </a:pPr>
            <a:endParaRP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Shape 322"/>
        <p:cNvGrpSpPr/>
        <p:nvPr/>
      </p:nvGrpSpPr>
      <p:grpSpPr>
        <a:xfrm>
          <a:off x="0" y="0"/>
          <a:ext cx="0" cy="0"/>
          <a:chOff x="0" y="0"/>
          <a:chExt cx="0" cy="0"/>
        </a:xfrm>
      </p:grpSpPr>
      <p:sp>
        <p:nvSpPr>
          <p:cNvPr id="323" name="Google Shape;323;p52"/>
          <p:cNvSpPr txBox="1">
            <a:spLocks noGrp="1"/>
          </p:cNvSpPr>
          <p:nvPr>
            <p:ph type="title"/>
          </p:nvPr>
        </p:nvSpPr>
        <p:spPr>
          <a:xfrm>
            <a:off x="729450" y="1318650"/>
            <a:ext cx="7688700" cy="5352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All of these forms on on their website</a:t>
            </a:r>
            <a:endParaRPr/>
          </a:p>
          <a:p>
            <a:pPr marL="0" lvl="0" indent="0" algn="l" rtl="0">
              <a:spcBef>
                <a:spcPts val="0"/>
              </a:spcBef>
              <a:spcAft>
                <a:spcPts val="0"/>
              </a:spcAft>
              <a:buNone/>
            </a:pPr>
            <a:endParaRPr/>
          </a:p>
        </p:txBody>
      </p:sp>
      <p:sp>
        <p:nvSpPr>
          <p:cNvPr id="324" name="Google Shape;324;p52"/>
          <p:cNvSpPr txBox="1">
            <a:spLocks noGrp="1"/>
          </p:cNvSpPr>
          <p:nvPr>
            <p:ph type="body" idx="1"/>
          </p:nvPr>
        </p:nvSpPr>
        <p:spPr>
          <a:xfrm>
            <a:off x="729450" y="2326525"/>
            <a:ext cx="7688700" cy="22611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en"/>
              <a:t>NCUA - 4008 - Organizational certificate</a:t>
            </a:r>
            <a:endParaRPr/>
          </a:p>
          <a:p>
            <a:pPr marL="0" lvl="0" indent="0" algn="l" rtl="0">
              <a:spcBef>
                <a:spcPts val="1200"/>
              </a:spcBef>
              <a:spcAft>
                <a:spcPts val="0"/>
              </a:spcAft>
              <a:buNone/>
            </a:pPr>
            <a:r>
              <a:rPr lang="en"/>
              <a:t>NCUA 4012 - Report of official and agreement to serve</a:t>
            </a:r>
            <a:endParaRPr/>
          </a:p>
          <a:p>
            <a:pPr marL="0" lvl="0" indent="0" algn="l" rtl="0">
              <a:spcBef>
                <a:spcPts val="1200"/>
              </a:spcBef>
              <a:spcAft>
                <a:spcPts val="0"/>
              </a:spcAft>
              <a:buNone/>
            </a:pPr>
            <a:r>
              <a:rPr lang="en"/>
              <a:t>NCUA 9500 - Application and Agreement for Insurance Accounts</a:t>
            </a:r>
            <a:endParaRPr/>
          </a:p>
          <a:p>
            <a:pPr marL="0" lvl="0" indent="0" algn="l" rtl="0">
              <a:spcBef>
                <a:spcPts val="1200"/>
              </a:spcBef>
              <a:spcAft>
                <a:spcPts val="0"/>
              </a:spcAft>
              <a:buNone/>
            </a:pPr>
            <a:r>
              <a:rPr lang="en"/>
              <a:t>NCUA 9501 - Certificate of Resolution</a:t>
            </a:r>
            <a:endParaRPr/>
          </a:p>
          <a:p>
            <a:pPr marL="0" lvl="0" indent="0" algn="l" rtl="0">
              <a:spcBef>
                <a:spcPts val="1200"/>
              </a:spcBef>
              <a:spcAft>
                <a:spcPts val="1200"/>
              </a:spcAft>
              <a:buNone/>
            </a:pPr>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11"/>
        <p:cNvGrpSpPr/>
        <p:nvPr/>
      </p:nvGrpSpPr>
      <p:grpSpPr>
        <a:xfrm>
          <a:off x="0" y="0"/>
          <a:ext cx="0" cy="0"/>
          <a:chOff x="0" y="0"/>
          <a:chExt cx="0" cy="0"/>
        </a:xfrm>
      </p:grpSpPr>
      <p:sp>
        <p:nvSpPr>
          <p:cNvPr id="112" name="Google Shape;112;p17"/>
          <p:cNvSpPr txBox="1">
            <a:spLocks noGrp="1"/>
          </p:cNvSpPr>
          <p:nvPr>
            <p:ph type="title"/>
          </p:nvPr>
        </p:nvSpPr>
        <p:spPr>
          <a:xfrm>
            <a:off x="729450" y="1318650"/>
            <a:ext cx="7688700" cy="5352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Phase 3 - Submitting the Application Forms for Final NCUA Approval</a:t>
            </a:r>
            <a:endParaRPr/>
          </a:p>
          <a:p>
            <a:pPr marL="0" lvl="0" indent="0" algn="l" rtl="0">
              <a:spcBef>
                <a:spcPts val="0"/>
              </a:spcBef>
              <a:spcAft>
                <a:spcPts val="0"/>
              </a:spcAft>
              <a:buNone/>
            </a:pPr>
            <a:endParaRPr/>
          </a:p>
        </p:txBody>
      </p:sp>
      <p:sp>
        <p:nvSpPr>
          <p:cNvPr id="113" name="Google Shape;113;p17"/>
          <p:cNvSpPr txBox="1">
            <a:spLocks noGrp="1"/>
          </p:cNvSpPr>
          <p:nvPr>
            <p:ph type="body" idx="1"/>
          </p:nvPr>
        </p:nvSpPr>
        <p:spPr>
          <a:xfrm>
            <a:off x="729450" y="2326525"/>
            <a:ext cx="7688700" cy="22611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en"/>
              <a:t>NCUA - 4008 - Organizational certificate</a:t>
            </a:r>
            <a:endParaRPr/>
          </a:p>
          <a:p>
            <a:pPr marL="0" lvl="0" indent="0" algn="l" rtl="0">
              <a:spcBef>
                <a:spcPts val="1200"/>
              </a:spcBef>
              <a:spcAft>
                <a:spcPts val="0"/>
              </a:spcAft>
              <a:buNone/>
            </a:pPr>
            <a:r>
              <a:rPr lang="en"/>
              <a:t>NCUA 4012 - Report of official and agreement to serve</a:t>
            </a:r>
            <a:endParaRPr/>
          </a:p>
          <a:p>
            <a:pPr marL="0" lvl="0" indent="0" algn="l" rtl="0">
              <a:spcBef>
                <a:spcPts val="1200"/>
              </a:spcBef>
              <a:spcAft>
                <a:spcPts val="0"/>
              </a:spcAft>
              <a:buNone/>
            </a:pPr>
            <a:r>
              <a:rPr lang="en"/>
              <a:t>NCUA 9500 - Application and Agreement for Insurance Accounts</a:t>
            </a:r>
            <a:endParaRPr/>
          </a:p>
          <a:p>
            <a:pPr marL="0" lvl="0" indent="0" algn="l" rtl="0">
              <a:spcBef>
                <a:spcPts val="1200"/>
              </a:spcBef>
              <a:spcAft>
                <a:spcPts val="0"/>
              </a:spcAft>
              <a:buNone/>
            </a:pPr>
            <a:r>
              <a:rPr lang="en"/>
              <a:t>NCUA 9501 - Certificate of Resolution</a:t>
            </a:r>
            <a:endParaRPr/>
          </a:p>
          <a:p>
            <a:pPr marL="0" lvl="0" indent="0" algn="l" rtl="0">
              <a:spcBef>
                <a:spcPts val="1200"/>
              </a:spcBef>
              <a:spcAft>
                <a:spcPts val="1200"/>
              </a:spcAft>
              <a:buNone/>
            </a:pPr>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17"/>
        <p:cNvGrpSpPr/>
        <p:nvPr/>
      </p:nvGrpSpPr>
      <p:grpSpPr>
        <a:xfrm>
          <a:off x="0" y="0"/>
          <a:ext cx="0" cy="0"/>
          <a:chOff x="0" y="0"/>
          <a:chExt cx="0" cy="0"/>
        </a:xfrm>
      </p:grpSpPr>
      <p:sp>
        <p:nvSpPr>
          <p:cNvPr id="118" name="Google Shape;118;p18"/>
          <p:cNvSpPr txBox="1">
            <a:spLocks noGrp="1"/>
          </p:cNvSpPr>
          <p:nvPr>
            <p:ph type="title"/>
          </p:nvPr>
        </p:nvSpPr>
        <p:spPr>
          <a:xfrm>
            <a:off x="729450" y="1318650"/>
            <a:ext cx="7688700" cy="5352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Then finally…..NCUA Issues Charter! The race to the starting line….</a:t>
            </a:r>
            <a:endParaRPr/>
          </a:p>
          <a:p>
            <a:pPr marL="0" lvl="0" indent="0" algn="l" rtl="0">
              <a:spcBef>
                <a:spcPts val="0"/>
              </a:spcBef>
              <a:spcAft>
                <a:spcPts val="0"/>
              </a:spcAft>
              <a:buNone/>
            </a:pPr>
            <a:endParaRPr/>
          </a:p>
        </p:txBody>
      </p:sp>
      <p:sp>
        <p:nvSpPr>
          <p:cNvPr id="119" name="Google Shape;119;p18"/>
          <p:cNvSpPr txBox="1">
            <a:spLocks noGrp="1"/>
          </p:cNvSpPr>
          <p:nvPr>
            <p:ph type="body" idx="1"/>
          </p:nvPr>
        </p:nvSpPr>
        <p:spPr>
          <a:xfrm>
            <a:off x="729450" y="2326525"/>
            <a:ext cx="7688700" cy="22611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en" sz="1200" b="1">
                <a:solidFill>
                  <a:srgbClr val="000000"/>
                </a:solidFill>
                <a:highlight>
                  <a:srgbClr val="FFFFFF"/>
                </a:highlight>
                <a:latin typeface="Arial"/>
                <a:ea typeface="Arial"/>
                <a:cs typeface="Arial"/>
                <a:sym typeface="Arial"/>
              </a:rPr>
              <a:t>Note:</a:t>
            </a:r>
            <a:r>
              <a:rPr lang="en" sz="1200">
                <a:solidFill>
                  <a:srgbClr val="000000"/>
                </a:solidFill>
                <a:highlight>
                  <a:srgbClr val="FFFFFF"/>
                </a:highlight>
                <a:latin typeface="Arial"/>
                <a:ea typeface="Arial"/>
                <a:cs typeface="Arial"/>
                <a:sym typeface="Arial"/>
              </a:rPr>
              <a:t> According to Article X of the Federal Credit Union Bylaws, “the Agency</a:t>
            </a:r>
            <a:r>
              <a:rPr lang="en" sz="1200" b="1">
                <a:solidFill>
                  <a:srgbClr val="000000"/>
                </a:solidFill>
                <a:highlight>
                  <a:srgbClr val="FFFFFF"/>
                </a:highlight>
                <a:latin typeface="Arial"/>
                <a:ea typeface="Arial"/>
                <a:cs typeface="Arial"/>
                <a:sym typeface="Arial"/>
              </a:rPr>
              <a:t> may revoke the charter</a:t>
            </a:r>
            <a:r>
              <a:rPr lang="en" sz="1200">
                <a:solidFill>
                  <a:srgbClr val="000000"/>
                </a:solidFill>
                <a:highlight>
                  <a:srgbClr val="FFFFFF"/>
                </a:highlight>
                <a:latin typeface="Arial"/>
                <a:ea typeface="Arial"/>
                <a:cs typeface="Arial"/>
                <a:sym typeface="Arial"/>
              </a:rPr>
              <a:t> for failure to </a:t>
            </a:r>
            <a:r>
              <a:rPr lang="en" sz="1200" b="1">
                <a:solidFill>
                  <a:srgbClr val="000000"/>
                </a:solidFill>
                <a:highlight>
                  <a:srgbClr val="FFFFFF"/>
                </a:highlight>
                <a:latin typeface="Arial"/>
                <a:ea typeface="Arial"/>
                <a:cs typeface="Arial"/>
                <a:sym typeface="Arial"/>
              </a:rPr>
              <a:t>start operations within 60 days after receipt of the approved organization certificate</a:t>
            </a:r>
            <a:r>
              <a:rPr lang="en" sz="1200">
                <a:solidFill>
                  <a:srgbClr val="000000"/>
                </a:solidFill>
                <a:highlight>
                  <a:srgbClr val="FFFFFF"/>
                </a:highlight>
                <a:latin typeface="Arial"/>
                <a:ea typeface="Arial"/>
                <a:cs typeface="Arial"/>
                <a:sym typeface="Arial"/>
              </a:rPr>
              <a:t> unless the Agency approves an extension of time.” Any delays in the new federal credit union commencing operations should be communicated by the new federal credit union to its assigned NCUA regional office in writing, with an extension request.</a:t>
            </a:r>
            <a:endParaRPr/>
          </a:p>
          <a:p>
            <a:pPr marL="0" lvl="0" indent="0" algn="l" rtl="0">
              <a:spcBef>
                <a:spcPts val="1200"/>
              </a:spcBef>
              <a:spcAft>
                <a:spcPts val="1200"/>
              </a:spcAft>
              <a:buNone/>
            </a:pPr>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23"/>
        <p:cNvGrpSpPr/>
        <p:nvPr/>
      </p:nvGrpSpPr>
      <p:grpSpPr>
        <a:xfrm>
          <a:off x="0" y="0"/>
          <a:ext cx="0" cy="0"/>
          <a:chOff x="0" y="0"/>
          <a:chExt cx="0" cy="0"/>
        </a:xfrm>
      </p:grpSpPr>
      <p:sp>
        <p:nvSpPr>
          <p:cNvPr id="124" name="Google Shape;124;p19"/>
          <p:cNvSpPr txBox="1">
            <a:spLocks noGrp="1"/>
          </p:cNvSpPr>
          <p:nvPr>
            <p:ph type="title"/>
          </p:nvPr>
        </p:nvSpPr>
        <p:spPr>
          <a:xfrm>
            <a:off x="729450" y="1322450"/>
            <a:ext cx="7688400" cy="15186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en"/>
              <a:t>Phase 1: Proof of Concept</a:t>
            </a:r>
            <a:endParaRPr/>
          </a:p>
        </p:txBody>
      </p:sp>
      <p:sp>
        <p:nvSpPr>
          <p:cNvPr id="125" name="Google Shape;125;p19"/>
          <p:cNvSpPr txBox="1"/>
          <p:nvPr/>
        </p:nvSpPr>
        <p:spPr>
          <a:xfrm>
            <a:off x="5461000" y="2942175"/>
            <a:ext cx="3000000" cy="17856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sz="2600" b="1">
                <a:solidFill>
                  <a:schemeClr val="lt2"/>
                </a:solidFill>
                <a:latin typeface="Raleway"/>
                <a:ea typeface="Raleway"/>
                <a:cs typeface="Raleway"/>
                <a:sym typeface="Raleway"/>
              </a:rPr>
              <a:t>This part is easy enough for the groups to do on their own.</a:t>
            </a:r>
            <a:endParaRPr sz="2600" b="1">
              <a:solidFill>
                <a:schemeClr val="lt2"/>
              </a:solidFill>
              <a:latin typeface="Raleway"/>
              <a:ea typeface="Raleway"/>
              <a:cs typeface="Raleway"/>
              <a:sym typeface="Raleway"/>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29"/>
        <p:cNvGrpSpPr/>
        <p:nvPr/>
      </p:nvGrpSpPr>
      <p:grpSpPr>
        <a:xfrm>
          <a:off x="0" y="0"/>
          <a:ext cx="0" cy="0"/>
          <a:chOff x="0" y="0"/>
          <a:chExt cx="0" cy="0"/>
        </a:xfrm>
      </p:grpSpPr>
      <p:sp>
        <p:nvSpPr>
          <p:cNvPr id="130" name="Google Shape;130;p20"/>
          <p:cNvSpPr txBox="1">
            <a:spLocks noGrp="1"/>
          </p:cNvSpPr>
          <p:nvPr>
            <p:ph type="title"/>
          </p:nvPr>
        </p:nvSpPr>
        <p:spPr>
          <a:xfrm>
            <a:off x="729450" y="1318650"/>
            <a:ext cx="8194200" cy="5352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Purpose and Core Values</a:t>
            </a:r>
            <a:endParaRPr/>
          </a:p>
        </p:txBody>
      </p:sp>
      <p:sp>
        <p:nvSpPr>
          <p:cNvPr id="131" name="Google Shape;131;p20"/>
          <p:cNvSpPr txBox="1">
            <a:spLocks noGrp="1"/>
          </p:cNvSpPr>
          <p:nvPr>
            <p:ph type="body" idx="1"/>
          </p:nvPr>
        </p:nvSpPr>
        <p:spPr>
          <a:xfrm>
            <a:off x="702600" y="1853850"/>
            <a:ext cx="7738800" cy="2621100"/>
          </a:xfrm>
          <a:prstGeom prst="rect">
            <a:avLst/>
          </a:prstGeom>
        </p:spPr>
        <p:txBody>
          <a:bodyPr spcFirstLastPara="1" wrap="square" lIns="91425" tIns="91425" rIns="91425" bIns="91425" anchor="t" anchorCtr="0">
            <a:noAutofit/>
          </a:bodyPr>
          <a:lstStyle/>
          <a:p>
            <a:pPr marL="0" lvl="0" indent="0" algn="l" rtl="0">
              <a:spcBef>
                <a:spcPts val="1200"/>
              </a:spcBef>
              <a:spcAft>
                <a:spcPts val="0"/>
              </a:spcAft>
              <a:buSzPts val="852"/>
              <a:buNone/>
            </a:pPr>
            <a:r>
              <a:rPr lang="en" sz="1230">
                <a:solidFill>
                  <a:srgbClr val="000000"/>
                </a:solidFill>
                <a:highlight>
                  <a:srgbClr val="FFFFFF"/>
                </a:highlight>
                <a:latin typeface="Arial"/>
                <a:ea typeface="Arial"/>
                <a:cs typeface="Arial"/>
                <a:sym typeface="Arial"/>
              </a:rPr>
              <a:t>The purpose should reflect the credit union’s reason for existing. The core values might include items such as member empowerment or fiscal responsibility.</a:t>
            </a:r>
            <a:endParaRPr sz="1152">
              <a:solidFill>
                <a:srgbClr val="000000"/>
              </a:solidFill>
              <a:latin typeface="Arial"/>
              <a:ea typeface="Arial"/>
              <a:cs typeface="Arial"/>
              <a:sym typeface="Arial"/>
            </a:endParaRPr>
          </a:p>
          <a:p>
            <a:pPr marL="0" lvl="0" indent="0" algn="l" rtl="0">
              <a:spcBef>
                <a:spcPts val="1200"/>
              </a:spcBef>
              <a:spcAft>
                <a:spcPts val="0"/>
              </a:spcAft>
              <a:buSzPts val="852"/>
              <a:buNone/>
            </a:pPr>
            <a:r>
              <a:rPr lang="en" sz="1230">
                <a:solidFill>
                  <a:srgbClr val="000000"/>
                </a:solidFill>
                <a:highlight>
                  <a:srgbClr val="FFFFFF"/>
                </a:highlight>
                <a:latin typeface="Arial"/>
                <a:ea typeface="Arial"/>
                <a:cs typeface="Arial"/>
                <a:sym typeface="Arial"/>
              </a:rPr>
              <a:t>The charter applicant must be able to demonstrate that potential membership interest is sufficient to provide a reasonable prospect of viability. </a:t>
            </a:r>
            <a:endParaRPr sz="1230">
              <a:solidFill>
                <a:srgbClr val="000000"/>
              </a:solidFill>
              <a:highlight>
                <a:srgbClr val="FFFFFF"/>
              </a:highlight>
              <a:latin typeface="Arial"/>
              <a:ea typeface="Arial"/>
              <a:cs typeface="Arial"/>
              <a:sym typeface="Arial"/>
            </a:endParaRPr>
          </a:p>
          <a:p>
            <a:pPr marL="0" lvl="0" indent="0" algn="l" rtl="0">
              <a:spcBef>
                <a:spcPts val="1200"/>
              </a:spcBef>
              <a:spcAft>
                <a:spcPts val="0"/>
              </a:spcAft>
              <a:buSzPts val="852"/>
              <a:buNone/>
            </a:pPr>
            <a:r>
              <a:rPr lang="en" sz="1230">
                <a:solidFill>
                  <a:srgbClr val="000000"/>
                </a:solidFill>
                <a:highlight>
                  <a:srgbClr val="FFFFFF"/>
                </a:highlight>
                <a:latin typeface="Arial"/>
                <a:ea typeface="Arial"/>
                <a:cs typeface="Arial"/>
                <a:sym typeface="Arial"/>
              </a:rPr>
              <a:t>Your application should include compelling reasons why the formation of a new credit union is in the best interests of the proposed group.</a:t>
            </a:r>
            <a:endParaRPr sz="1152">
              <a:solidFill>
                <a:srgbClr val="000000"/>
              </a:solidFill>
              <a:latin typeface="Arial"/>
              <a:ea typeface="Arial"/>
              <a:cs typeface="Arial"/>
              <a:sym typeface="Arial"/>
            </a:endParaRPr>
          </a:p>
          <a:p>
            <a:pPr marL="0" lvl="0" indent="0" algn="l" rtl="0">
              <a:spcBef>
                <a:spcPts val="1200"/>
              </a:spcBef>
              <a:spcAft>
                <a:spcPts val="1200"/>
              </a:spcAft>
              <a:buSzPts val="852"/>
              <a:buNone/>
            </a:pPr>
            <a:endParaRPr sz="1307"/>
          </a:p>
        </p:txBody>
      </p:sp>
      <p:sp>
        <p:nvSpPr>
          <p:cNvPr id="132" name="Google Shape;132;p20"/>
          <p:cNvSpPr txBox="1"/>
          <p:nvPr/>
        </p:nvSpPr>
        <p:spPr>
          <a:xfrm>
            <a:off x="6144000" y="477450"/>
            <a:ext cx="3000000" cy="1218900"/>
          </a:xfrm>
          <a:prstGeom prst="rect">
            <a:avLst/>
          </a:prstGeom>
          <a:solidFill>
            <a:schemeClr val="lt2"/>
          </a:solidFill>
          <a:ln>
            <a:noFill/>
          </a:ln>
        </p:spPr>
        <p:txBody>
          <a:bodyPr spcFirstLastPara="1" wrap="square" lIns="91425" tIns="91425" rIns="91425" bIns="91425" anchor="t" anchorCtr="0">
            <a:spAutoFit/>
          </a:bodyPr>
          <a:lstStyle/>
          <a:p>
            <a:pPr marL="0" lvl="0" indent="0" algn="l" rtl="0">
              <a:lnSpc>
                <a:spcPct val="115000"/>
              </a:lnSpc>
              <a:spcBef>
                <a:spcPts val="1200"/>
              </a:spcBef>
              <a:spcAft>
                <a:spcPts val="1200"/>
              </a:spcAft>
              <a:buNone/>
            </a:pPr>
            <a:r>
              <a:rPr lang="en" sz="1200" b="1">
                <a:highlight>
                  <a:schemeClr val="lt2"/>
                </a:highlight>
              </a:rPr>
              <a:t>NOTE</a:t>
            </a:r>
            <a:r>
              <a:rPr lang="en" sz="1200">
                <a:highlight>
                  <a:schemeClr val="lt2"/>
                </a:highlight>
              </a:rPr>
              <a:t>: The NCUA strives to respond within 60 calendar days of the POC submission date.  The NCUA will notify you in writing if the POC is approved and you can proceed to Phase 2.</a:t>
            </a:r>
            <a:endParaRPr sz="110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36"/>
        <p:cNvGrpSpPr/>
        <p:nvPr/>
      </p:nvGrpSpPr>
      <p:grpSpPr>
        <a:xfrm>
          <a:off x="0" y="0"/>
          <a:ext cx="0" cy="0"/>
          <a:chOff x="0" y="0"/>
          <a:chExt cx="0" cy="0"/>
        </a:xfrm>
      </p:grpSpPr>
      <p:sp>
        <p:nvSpPr>
          <p:cNvPr id="137" name="Google Shape;137;p21"/>
          <p:cNvSpPr txBox="1">
            <a:spLocks noGrp="1"/>
          </p:cNvSpPr>
          <p:nvPr>
            <p:ph type="title"/>
          </p:nvPr>
        </p:nvSpPr>
        <p:spPr>
          <a:xfrm>
            <a:off x="729450" y="1318650"/>
            <a:ext cx="8194200" cy="5352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Field of Membership</a:t>
            </a:r>
            <a:endParaRPr/>
          </a:p>
        </p:txBody>
      </p:sp>
      <p:sp>
        <p:nvSpPr>
          <p:cNvPr id="138" name="Google Shape;138;p21"/>
          <p:cNvSpPr txBox="1">
            <a:spLocks noGrp="1"/>
          </p:cNvSpPr>
          <p:nvPr>
            <p:ph type="body" idx="1"/>
          </p:nvPr>
        </p:nvSpPr>
        <p:spPr>
          <a:xfrm>
            <a:off x="702600" y="1853850"/>
            <a:ext cx="7738800" cy="26211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en" sz="1200" dirty="0">
                <a:solidFill>
                  <a:srgbClr val="000000"/>
                </a:solidFill>
                <a:highlight>
                  <a:srgbClr val="FFFFFF"/>
                </a:highlight>
                <a:latin typeface="Arial"/>
                <a:ea typeface="Arial"/>
                <a:cs typeface="Arial"/>
                <a:sym typeface="Arial"/>
              </a:rPr>
              <a:t>Your application should identify which type of FOM you are requesting—single common bond, multiple common bond, or community—and describe the specific associational and/or occupational groups or the community you plan to serve. </a:t>
            </a:r>
            <a:endParaRPr sz="1200" dirty="0">
              <a:solidFill>
                <a:srgbClr val="000000"/>
              </a:solidFill>
              <a:highlight>
                <a:srgbClr val="FFFFFF"/>
              </a:highlight>
              <a:latin typeface="Arial"/>
              <a:ea typeface="Arial"/>
              <a:cs typeface="Arial"/>
              <a:sym typeface="Arial"/>
            </a:endParaRPr>
          </a:p>
          <a:p>
            <a:pPr marL="0" lvl="0" indent="0" algn="l" rtl="0">
              <a:spcBef>
                <a:spcPts val="1200"/>
              </a:spcBef>
              <a:spcAft>
                <a:spcPts val="1200"/>
              </a:spcAft>
              <a:buNone/>
            </a:pPr>
            <a:r>
              <a:rPr lang="en" sz="1200" dirty="0">
                <a:solidFill>
                  <a:srgbClr val="000000"/>
                </a:solidFill>
                <a:highlight>
                  <a:srgbClr val="FFFFFF"/>
                </a:highlight>
                <a:latin typeface="Arial"/>
                <a:ea typeface="Arial"/>
                <a:cs typeface="Arial"/>
                <a:sym typeface="Arial"/>
              </a:rPr>
              <a:t>For example, “Persons who live, worship, work in, or attend school in, and businesses and other legal entities located in Pima County, Arizona.” The NCUA will review each submission to determine whether the proposed FOM meets regulatory requirements.</a:t>
            </a:r>
            <a:endParaRPr dirty="0"/>
          </a:p>
        </p:txBody>
      </p:sp>
    </p:spTree>
  </p:cSld>
  <p:clrMapOvr>
    <a:masterClrMapping/>
  </p:clrMapOvr>
</p:sld>
</file>

<file path=ppt/theme/theme1.xml><?xml version="1.0" encoding="utf-8"?>
<a:theme xmlns:a="http://schemas.openxmlformats.org/drawingml/2006/main" name="Streamline">
  <a:themeElements>
    <a:clrScheme name="Streamline">
      <a:dk1>
        <a:srgbClr val="1A9988"/>
      </a:dk1>
      <a:lt1>
        <a:srgbClr val="FFFFFF"/>
      </a:lt1>
      <a:dk2>
        <a:srgbClr val="1A1A1A"/>
      </a:dk2>
      <a:lt2>
        <a:srgbClr val="E9EDEE"/>
      </a:lt2>
      <a:accent1>
        <a:srgbClr val="595959"/>
      </a:accent1>
      <a:accent2>
        <a:srgbClr val="6AA4C8"/>
      </a:accent2>
      <a:accent3>
        <a:srgbClr val="EB5600"/>
      </a:accent3>
      <a:accent4>
        <a:srgbClr val="A2FFE8"/>
      </a:accent4>
      <a:accent5>
        <a:srgbClr val="1C3678"/>
      </a:accent5>
      <a:accent6>
        <a:srgbClr val="FFB8A2"/>
      </a:accent6>
      <a:hlink>
        <a:srgbClr val="1C3678"/>
      </a:hlink>
      <a:folHlink>
        <a:srgbClr val="1C3678"/>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3277</Words>
  <Application>Microsoft Macintosh PowerPoint</Application>
  <PresentationFormat>On-screen Show (16:9)</PresentationFormat>
  <Paragraphs>186</Paragraphs>
  <Slides>40</Slides>
  <Notes>40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40</vt:i4>
      </vt:variant>
    </vt:vector>
  </HeadingPairs>
  <TitlesOfParts>
    <vt:vector size="44" baseType="lpstr">
      <vt:lpstr>Arial</vt:lpstr>
      <vt:lpstr>Raleway</vt:lpstr>
      <vt:lpstr>Lato</vt:lpstr>
      <vt:lpstr>Streamline</vt:lpstr>
      <vt:lpstr>New Credit Union Charter Process</vt:lpstr>
      <vt:lpstr>The NCUA has taken 17 steps and created 3 phases (milestones</vt:lpstr>
      <vt:lpstr>Phase 1: Proof of Concept (POC)</vt:lpstr>
      <vt:lpstr>Phase 2 - Preparing the Charter Application </vt:lpstr>
      <vt:lpstr>Phase 3 - Submitting the Application Forms for Final NCUA Approval </vt:lpstr>
      <vt:lpstr>Then finally…..NCUA Issues Charter! The race to the starting line…. </vt:lpstr>
      <vt:lpstr>Phase 1: Proof of Concept</vt:lpstr>
      <vt:lpstr>Purpose and Core Values</vt:lpstr>
      <vt:lpstr>Field of Membership</vt:lpstr>
      <vt:lpstr>Amount and source of start-up capital</vt:lpstr>
      <vt:lpstr>PFCU Subscribers</vt:lpstr>
      <vt:lpstr>Phase 2: Completing the Charter Application</vt:lpstr>
      <vt:lpstr>Activity 1 - Conduct Pre-Planning Activities</vt:lpstr>
      <vt:lpstr>DESIGN THE SURVEY</vt:lpstr>
      <vt:lpstr>ANALYZE THE SURVEY RESULTS</vt:lpstr>
      <vt:lpstr>SUMMARIZE THE SURVEY RESULTS</vt:lpstr>
      <vt:lpstr>CONDUCT A MARKET ANALYSIS</vt:lpstr>
      <vt:lpstr>Obtain and Document Sources of Donated Capital</vt:lpstr>
      <vt:lpstr>Provide Evidence of Sponsor Commitment if Critical to Success</vt:lpstr>
      <vt:lpstr>Establish Relationships with Mentors and Other Supporters</vt:lpstr>
      <vt:lpstr>Activity 2 - Business Plan Development</vt:lpstr>
      <vt:lpstr>NCUA 4001 - FCU Investigation Report</vt:lpstr>
      <vt:lpstr>Mission Statement</vt:lpstr>
      <vt:lpstr>Products and Services</vt:lpstr>
      <vt:lpstr>Goals for Shares, Loans, and Number of Members</vt:lpstr>
      <vt:lpstr>Organizational/Management Plan Addressing Qualifications and Planned Training of Officials and Employees</vt:lpstr>
      <vt:lpstr>Continuity Plan for Director, Committee Members, and Management Staff</vt:lpstr>
      <vt:lpstr>Identifying a Physical Location</vt:lpstr>
      <vt:lpstr>Recordkeeping and Data Processing System</vt:lpstr>
      <vt:lpstr>Surety Bond Coverage</vt:lpstr>
      <vt:lpstr>Source of Funds and Other Support</vt:lpstr>
      <vt:lpstr>Plans for Operating Independently</vt:lpstr>
      <vt:lpstr>Develop a Marketing Plan</vt:lpstr>
      <vt:lpstr>Create Pro Forma Financial Statement Projections and Assumptions</vt:lpstr>
      <vt:lpstr>Activity 3 - Adopt Proposed Bylaws</vt:lpstr>
      <vt:lpstr>NCUA Provides the Bylaws</vt:lpstr>
      <vt:lpstr>Activity 4 - Draft Proposed Policies</vt:lpstr>
      <vt:lpstr>LeagueInfoSight has given us free access to CU Policy Pro</vt:lpstr>
      <vt:lpstr>Phase 3: Submitting the application forms for final NCUA approval</vt:lpstr>
      <vt:lpstr>All of these forms on on their website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ModifiedBy>Denise Wymore</cp:lastModifiedBy>
  <cp:revision>1</cp:revision>
  <dcterms:modified xsi:type="dcterms:W3CDTF">2024-09-24T18:36:53Z</dcterms:modified>
</cp:coreProperties>
</file>